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59"/>
  </p:notesMasterIdLst>
  <p:sldIdLst>
    <p:sldId id="257" r:id="rId5"/>
    <p:sldId id="279" r:id="rId6"/>
    <p:sldId id="266" r:id="rId7"/>
    <p:sldId id="275" r:id="rId8"/>
    <p:sldId id="274" r:id="rId9"/>
    <p:sldId id="268" r:id="rId10"/>
    <p:sldId id="276" r:id="rId11"/>
    <p:sldId id="322" r:id="rId12"/>
    <p:sldId id="261" r:id="rId13"/>
    <p:sldId id="278" r:id="rId14"/>
    <p:sldId id="280" r:id="rId15"/>
    <p:sldId id="281" r:id="rId16"/>
    <p:sldId id="284" r:id="rId17"/>
    <p:sldId id="277" r:id="rId18"/>
    <p:sldId id="282" r:id="rId19"/>
    <p:sldId id="283" r:id="rId20"/>
    <p:sldId id="288" r:id="rId21"/>
    <p:sldId id="286" r:id="rId22"/>
    <p:sldId id="289" r:id="rId23"/>
    <p:sldId id="291" r:id="rId24"/>
    <p:sldId id="290" r:id="rId25"/>
    <p:sldId id="292" r:id="rId26"/>
    <p:sldId id="293" r:id="rId27"/>
    <p:sldId id="285" r:id="rId28"/>
    <p:sldId id="296" r:id="rId29"/>
    <p:sldId id="298" r:id="rId30"/>
    <p:sldId id="295" r:id="rId31"/>
    <p:sldId id="297" r:id="rId32"/>
    <p:sldId id="300" r:id="rId33"/>
    <p:sldId id="299" r:id="rId34"/>
    <p:sldId id="302" r:id="rId35"/>
    <p:sldId id="301" r:id="rId36"/>
    <p:sldId id="305" r:id="rId37"/>
    <p:sldId id="303" r:id="rId38"/>
    <p:sldId id="328" r:id="rId39"/>
    <p:sldId id="304" r:id="rId40"/>
    <p:sldId id="307" r:id="rId41"/>
    <p:sldId id="327" r:id="rId42"/>
    <p:sldId id="306" r:id="rId43"/>
    <p:sldId id="308" r:id="rId44"/>
    <p:sldId id="309" r:id="rId45"/>
    <p:sldId id="316" r:id="rId46"/>
    <p:sldId id="314" r:id="rId47"/>
    <p:sldId id="312" r:id="rId48"/>
    <p:sldId id="317" r:id="rId49"/>
    <p:sldId id="320" r:id="rId50"/>
    <p:sldId id="319" r:id="rId51"/>
    <p:sldId id="315" r:id="rId52"/>
    <p:sldId id="318" r:id="rId53"/>
    <p:sldId id="321" r:id="rId54"/>
    <p:sldId id="324" r:id="rId55"/>
    <p:sldId id="325" r:id="rId56"/>
    <p:sldId id="326" r:id="rId57"/>
    <p:sldId id="26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dford, Liz" initials="WL" lastIdx="16" clrIdx="0">
    <p:extLst>
      <p:ext uri="{19B8F6BF-5375-455C-9EA6-DF929625EA0E}">
        <p15:presenceInfo xmlns:p15="http://schemas.microsoft.com/office/powerpoint/2012/main" userId="S::lwoodford@ndbh.com::4c3f65b1-422c-4ed8-923c-b4a1f01edbf2" providerId="AD"/>
      </p:ext>
    </p:extLst>
  </p:cmAuthor>
  <p:cmAuthor id="2" name="Cordell, McKenzie" initials="CM" lastIdx="2" clrIdx="1">
    <p:extLst>
      <p:ext uri="{19B8F6BF-5375-455C-9EA6-DF929625EA0E}">
        <p15:presenceInfo xmlns:p15="http://schemas.microsoft.com/office/powerpoint/2012/main" userId="S::mcordell@ndbh.com::e554cfbe-bce6-47cf-828d-04492554ea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281" autoAdjust="0"/>
  </p:normalViewPr>
  <p:slideViewPr>
    <p:cSldViewPr snapToGrid="0">
      <p:cViewPr varScale="1">
        <p:scale>
          <a:sx n="86" d="100"/>
          <a:sy n="86" d="100"/>
        </p:scale>
        <p:origin x="1350"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9BB54-1C3B-40D0-ADCD-7876D732AE1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223C3D9-82FD-4BDD-8FEF-E99D51FCDEC1}">
      <dgm:prSet phldrT="[Text]" custT="1"/>
      <dgm:spPr>
        <a:solidFill>
          <a:schemeClr val="accent1">
            <a:lumMod val="75000"/>
          </a:schemeClr>
        </a:solidFill>
      </dgm:spPr>
      <dgm:t>
        <a:bodyPr/>
        <a:lstStyle/>
        <a:p>
          <a:r>
            <a:rPr lang="en-US" sz="1400" b="1" dirty="0"/>
            <a:t>Pre-contemplation</a:t>
          </a:r>
        </a:p>
      </dgm:t>
    </dgm:pt>
    <dgm:pt modelId="{E6D946FA-738E-43E1-8654-AED94B911822}" type="parTrans" cxnId="{1E649A09-2E3E-411B-95EB-320F4071BEDB}">
      <dgm:prSet/>
      <dgm:spPr/>
      <dgm:t>
        <a:bodyPr/>
        <a:lstStyle/>
        <a:p>
          <a:endParaRPr lang="en-US"/>
        </a:p>
      </dgm:t>
    </dgm:pt>
    <dgm:pt modelId="{3F00962B-1A1E-490D-B593-C26F595F8EBF}" type="sibTrans" cxnId="{1E649A09-2E3E-411B-95EB-320F4071BEDB}">
      <dgm:prSet/>
      <dgm:spPr/>
      <dgm:t>
        <a:bodyPr/>
        <a:lstStyle/>
        <a:p>
          <a:endParaRPr lang="en-US"/>
        </a:p>
      </dgm:t>
    </dgm:pt>
    <dgm:pt modelId="{BB5D4AE3-2808-4E8A-A89B-A47E59CEFCF3}">
      <dgm:prSet phldrT="[Text]" custT="1"/>
      <dgm:spPr>
        <a:solidFill>
          <a:schemeClr val="accent1">
            <a:lumMod val="75000"/>
          </a:schemeClr>
        </a:solidFill>
      </dgm:spPr>
      <dgm:t>
        <a:bodyPr/>
        <a:lstStyle/>
        <a:p>
          <a:r>
            <a:rPr lang="en-US" sz="1400" b="1" dirty="0"/>
            <a:t>Contemplation</a:t>
          </a:r>
        </a:p>
      </dgm:t>
    </dgm:pt>
    <dgm:pt modelId="{F7A48433-4A27-4929-9FB6-FE111805F33F}" type="parTrans" cxnId="{F162753C-B11E-438E-8169-60F62F604966}">
      <dgm:prSet/>
      <dgm:spPr/>
      <dgm:t>
        <a:bodyPr/>
        <a:lstStyle/>
        <a:p>
          <a:endParaRPr lang="en-US"/>
        </a:p>
      </dgm:t>
    </dgm:pt>
    <dgm:pt modelId="{61DC827A-F93E-4AFC-AE98-C0FAD96D9E72}" type="sibTrans" cxnId="{F162753C-B11E-438E-8169-60F62F604966}">
      <dgm:prSet/>
      <dgm:spPr/>
      <dgm:t>
        <a:bodyPr/>
        <a:lstStyle/>
        <a:p>
          <a:endParaRPr lang="en-US"/>
        </a:p>
      </dgm:t>
    </dgm:pt>
    <dgm:pt modelId="{21568F79-5FF6-40E6-931F-02DFE38FC3FD}">
      <dgm:prSet phldrT="[Text]" custT="1"/>
      <dgm:spPr>
        <a:solidFill>
          <a:schemeClr val="accent1">
            <a:lumMod val="75000"/>
          </a:schemeClr>
        </a:solidFill>
      </dgm:spPr>
      <dgm:t>
        <a:bodyPr/>
        <a:lstStyle/>
        <a:p>
          <a:r>
            <a:rPr lang="en-US" sz="1400" b="1" dirty="0"/>
            <a:t>Preparation</a:t>
          </a:r>
          <a:endParaRPr lang="en-US" sz="1900" b="1" dirty="0"/>
        </a:p>
      </dgm:t>
    </dgm:pt>
    <dgm:pt modelId="{84DAD683-DC1C-4AC8-997A-B293B1FA2EE9}" type="sibTrans" cxnId="{D173F8A3-923C-47C0-83F7-5947A7CB4E16}">
      <dgm:prSet/>
      <dgm:spPr/>
      <dgm:t>
        <a:bodyPr/>
        <a:lstStyle/>
        <a:p>
          <a:endParaRPr lang="en-US"/>
        </a:p>
      </dgm:t>
    </dgm:pt>
    <dgm:pt modelId="{BDF9E708-F2EF-4DCD-B50D-E536B74DFC1D}" type="parTrans" cxnId="{D173F8A3-923C-47C0-83F7-5947A7CB4E16}">
      <dgm:prSet/>
      <dgm:spPr/>
      <dgm:t>
        <a:bodyPr/>
        <a:lstStyle/>
        <a:p>
          <a:endParaRPr lang="en-US"/>
        </a:p>
      </dgm:t>
    </dgm:pt>
    <dgm:pt modelId="{C6ED982F-0FB8-4E3D-B6E2-9DA644DC16C0}">
      <dgm:prSet phldrT="[Text]" custT="1"/>
      <dgm:spPr>
        <a:solidFill>
          <a:schemeClr val="accent1">
            <a:lumMod val="75000"/>
          </a:schemeClr>
        </a:solidFill>
      </dgm:spPr>
      <dgm:t>
        <a:bodyPr/>
        <a:lstStyle/>
        <a:p>
          <a:r>
            <a:rPr lang="en-US" sz="1400" b="1" dirty="0"/>
            <a:t>Action</a:t>
          </a:r>
          <a:endParaRPr lang="en-US" sz="1900" b="1" dirty="0"/>
        </a:p>
      </dgm:t>
    </dgm:pt>
    <dgm:pt modelId="{CC07DFB9-BC4D-47A6-88CB-7A03737DD7A6}" type="sibTrans" cxnId="{343D5343-1310-452F-9E6F-9BCE8C42605A}">
      <dgm:prSet/>
      <dgm:spPr/>
      <dgm:t>
        <a:bodyPr/>
        <a:lstStyle/>
        <a:p>
          <a:endParaRPr lang="en-US"/>
        </a:p>
      </dgm:t>
    </dgm:pt>
    <dgm:pt modelId="{680805AD-D133-4300-B7EC-3EBFEEBDB328}" type="parTrans" cxnId="{343D5343-1310-452F-9E6F-9BCE8C42605A}">
      <dgm:prSet/>
      <dgm:spPr/>
      <dgm:t>
        <a:bodyPr/>
        <a:lstStyle/>
        <a:p>
          <a:endParaRPr lang="en-US"/>
        </a:p>
      </dgm:t>
    </dgm:pt>
    <dgm:pt modelId="{2A5C264D-896F-4457-A681-65AFF7C99551}">
      <dgm:prSet phldrT="[Text]" custT="1"/>
      <dgm:spPr>
        <a:solidFill>
          <a:schemeClr val="accent1">
            <a:lumMod val="75000"/>
          </a:schemeClr>
        </a:solidFill>
      </dgm:spPr>
      <dgm:t>
        <a:bodyPr/>
        <a:lstStyle/>
        <a:p>
          <a:r>
            <a:rPr lang="en-US" sz="1400" b="1" dirty="0"/>
            <a:t>Maintenance</a:t>
          </a:r>
          <a:endParaRPr lang="en-US" sz="1900" b="1" dirty="0"/>
        </a:p>
      </dgm:t>
    </dgm:pt>
    <dgm:pt modelId="{AABC3737-A5F4-4DA7-8E9E-510BD1C19E73}" type="sibTrans" cxnId="{0B322B4F-90A1-403A-BF76-89D861AF6138}">
      <dgm:prSet/>
      <dgm:spPr/>
      <dgm:t>
        <a:bodyPr/>
        <a:lstStyle/>
        <a:p>
          <a:endParaRPr lang="en-US"/>
        </a:p>
      </dgm:t>
    </dgm:pt>
    <dgm:pt modelId="{5237FF61-8608-499C-A1B5-C8A8057E69C0}" type="parTrans" cxnId="{0B322B4F-90A1-403A-BF76-89D861AF6138}">
      <dgm:prSet/>
      <dgm:spPr/>
      <dgm:t>
        <a:bodyPr/>
        <a:lstStyle/>
        <a:p>
          <a:endParaRPr lang="en-US"/>
        </a:p>
      </dgm:t>
    </dgm:pt>
    <dgm:pt modelId="{AE21472A-AB36-4B16-A9D9-D48C7979FF80}">
      <dgm:prSet phldrT="[Text]" custT="1"/>
      <dgm:spPr>
        <a:solidFill>
          <a:schemeClr val="accent1">
            <a:lumMod val="60000"/>
            <a:lumOff val="40000"/>
          </a:schemeClr>
        </a:solidFill>
        <a:ln>
          <a:solidFill>
            <a:schemeClr val="accent1">
              <a:lumMod val="75000"/>
            </a:schemeClr>
          </a:solidFill>
        </a:ln>
      </dgm:spPr>
      <dgm:t>
        <a:bodyPr/>
        <a:lstStyle/>
        <a:p>
          <a:r>
            <a:rPr lang="en-US" sz="1400" b="1" dirty="0">
              <a:solidFill>
                <a:schemeClr val="accent1">
                  <a:lumMod val="50000"/>
                </a:schemeClr>
              </a:solidFill>
            </a:rPr>
            <a:t>Relapse</a:t>
          </a:r>
          <a:br>
            <a:rPr lang="en-US" sz="1400" b="1" dirty="0">
              <a:solidFill>
                <a:schemeClr val="accent1">
                  <a:lumMod val="50000"/>
                </a:schemeClr>
              </a:solidFill>
            </a:rPr>
          </a:br>
          <a:r>
            <a:rPr lang="en-US" sz="1400" b="1" dirty="0">
              <a:solidFill>
                <a:schemeClr val="accent1">
                  <a:lumMod val="50000"/>
                </a:schemeClr>
              </a:solidFill>
            </a:rPr>
            <a:t>(Optional)</a:t>
          </a:r>
        </a:p>
      </dgm:t>
    </dgm:pt>
    <dgm:pt modelId="{0AC60C73-BE91-4929-B249-9BF942B644F5}" type="sibTrans" cxnId="{00877DA6-1B07-4852-ABCE-C771952BDD75}">
      <dgm:prSet/>
      <dgm:spPr/>
      <dgm:t>
        <a:bodyPr/>
        <a:lstStyle/>
        <a:p>
          <a:endParaRPr lang="en-US"/>
        </a:p>
      </dgm:t>
    </dgm:pt>
    <dgm:pt modelId="{DE4BA203-DC6A-4916-AC66-B4B905FE3E0F}" type="parTrans" cxnId="{00877DA6-1B07-4852-ABCE-C771952BDD75}">
      <dgm:prSet/>
      <dgm:spPr/>
      <dgm:t>
        <a:bodyPr/>
        <a:lstStyle/>
        <a:p>
          <a:endParaRPr lang="en-US"/>
        </a:p>
      </dgm:t>
    </dgm:pt>
    <dgm:pt modelId="{ADF29F68-8CF2-436A-9804-EC2D54C76447}" type="pres">
      <dgm:prSet presAssocID="{07F9BB54-1C3B-40D0-ADCD-7876D732AE1C}" presName="cycle" presStyleCnt="0">
        <dgm:presLayoutVars>
          <dgm:dir/>
          <dgm:resizeHandles val="exact"/>
        </dgm:presLayoutVars>
      </dgm:prSet>
      <dgm:spPr/>
    </dgm:pt>
    <dgm:pt modelId="{7C0D3BD1-0860-4266-BAF2-3B161B0626D0}" type="pres">
      <dgm:prSet presAssocID="{5223C3D9-82FD-4BDD-8FEF-E99D51FCDEC1}" presName="node" presStyleLbl="node1" presStyleIdx="0" presStyleCnt="6" custScaleX="146412">
        <dgm:presLayoutVars>
          <dgm:bulletEnabled val="1"/>
        </dgm:presLayoutVars>
      </dgm:prSet>
      <dgm:spPr/>
    </dgm:pt>
    <dgm:pt modelId="{F46E1D52-A315-4177-8C77-235EF06578DA}" type="pres">
      <dgm:prSet presAssocID="{5223C3D9-82FD-4BDD-8FEF-E99D51FCDEC1}" presName="spNode" presStyleCnt="0"/>
      <dgm:spPr/>
    </dgm:pt>
    <dgm:pt modelId="{A19210C2-0A6E-487A-B2AE-EBD86FA28B1A}" type="pres">
      <dgm:prSet presAssocID="{3F00962B-1A1E-490D-B593-C26F595F8EBF}" presName="sibTrans" presStyleLbl="sibTrans1D1" presStyleIdx="0" presStyleCnt="6"/>
      <dgm:spPr/>
    </dgm:pt>
    <dgm:pt modelId="{7B055AB5-C73C-408F-9828-A363A73C1E9E}" type="pres">
      <dgm:prSet presAssocID="{BB5D4AE3-2808-4E8A-A89B-A47E59CEFCF3}" presName="node" presStyleLbl="node1" presStyleIdx="1" presStyleCnt="6" custScaleX="124007">
        <dgm:presLayoutVars>
          <dgm:bulletEnabled val="1"/>
        </dgm:presLayoutVars>
      </dgm:prSet>
      <dgm:spPr/>
    </dgm:pt>
    <dgm:pt modelId="{3D4AF59A-183A-4FAF-A28A-4DCE9F1C6C88}" type="pres">
      <dgm:prSet presAssocID="{BB5D4AE3-2808-4E8A-A89B-A47E59CEFCF3}" presName="spNode" presStyleCnt="0"/>
      <dgm:spPr/>
    </dgm:pt>
    <dgm:pt modelId="{B3A39613-9E83-42E3-A9A8-780FD1E4C53A}" type="pres">
      <dgm:prSet presAssocID="{61DC827A-F93E-4AFC-AE98-C0FAD96D9E72}" presName="sibTrans" presStyleLbl="sibTrans1D1" presStyleIdx="1" presStyleCnt="6"/>
      <dgm:spPr/>
    </dgm:pt>
    <dgm:pt modelId="{B4C2444E-CD5D-4B7B-AAA0-84D0DB4B6F05}" type="pres">
      <dgm:prSet presAssocID="{21568F79-5FF6-40E6-931F-02DFE38FC3FD}" presName="node" presStyleLbl="node1" presStyleIdx="2" presStyleCnt="6" custScaleX="125497">
        <dgm:presLayoutVars>
          <dgm:bulletEnabled val="1"/>
        </dgm:presLayoutVars>
      </dgm:prSet>
      <dgm:spPr/>
    </dgm:pt>
    <dgm:pt modelId="{0006A984-ADB9-4C39-9B12-21ED3CEB12D7}" type="pres">
      <dgm:prSet presAssocID="{21568F79-5FF6-40E6-931F-02DFE38FC3FD}" presName="spNode" presStyleCnt="0"/>
      <dgm:spPr/>
    </dgm:pt>
    <dgm:pt modelId="{705FDCB6-A2CE-41BF-A270-7E29B2F288A8}" type="pres">
      <dgm:prSet presAssocID="{84DAD683-DC1C-4AC8-997A-B293B1FA2EE9}" presName="sibTrans" presStyleLbl="sibTrans1D1" presStyleIdx="2" presStyleCnt="6"/>
      <dgm:spPr/>
    </dgm:pt>
    <dgm:pt modelId="{9E836708-3CF2-49A7-9ABB-409EE8FCAE66}" type="pres">
      <dgm:prSet presAssocID="{C6ED982F-0FB8-4E3D-B6E2-9DA644DC16C0}" presName="node" presStyleLbl="node1" presStyleIdx="3" presStyleCnt="6" custScaleX="126638">
        <dgm:presLayoutVars>
          <dgm:bulletEnabled val="1"/>
        </dgm:presLayoutVars>
      </dgm:prSet>
      <dgm:spPr/>
    </dgm:pt>
    <dgm:pt modelId="{5A828C92-F89A-4A1E-8D70-9CAF21D35515}" type="pres">
      <dgm:prSet presAssocID="{C6ED982F-0FB8-4E3D-B6E2-9DA644DC16C0}" presName="spNode" presStyleCnt="0"/>
      <dgm:spPr/>
    </dgm:pt>
    <dgm:pt modelId="{C5054606-446A-4B06-9B40-F2D825DB757B}" type="pres">
      <dgm:prSet presAssocID="{CC07DFB9-BC4D-47A6-88CB-7A03737DD7A6}" presName="sibTrans" presStyleLbl="sibTrans1D1" presStyleIdx="3" presStyleCnt="6"/>
      <dgm:spPr/>
    </dgm:pt>
    <dgm:pt modelId="{C24D93B1-1F75-4571-9E4B-B6C039866EE6}" type="pres">
      <dgm:prSet presAssocID="{2A5C264D-896F-4457-A681-65AFF7C99551}" presName="node" presStyleLbl="node1" presStyleIdx="4" presStyleCnt="6" custScaleX="130537">
        <dgm:presLayoutVars>
          <dgm:bulletEnabled val="1"/>
        </dgm:presLayoutVars>
      </dgm:prSet>
      <dgm:spPr/>
    </dgm:pt>
    <dgm:pt modelId="{93FA804F-F817-45ED-9AE7-F319F1B73DEC}" type="pres">
      <dgm:prSet presAssocID="{2A5C264D-896F-4457-A681-65AFF7C99551}" presName="spNode" presStyleCnt="0"/>
      <dgm:spPr/>
    </dgm:pt>
    <dgm:pt modelId="{BD8F8019-057F-4A4B-BEF4-2F794AC8BBC6}" type="pres">
      <dgm:prSet presAssocID="{AABC3737-A5F4-4DA7-8E9E-510BD1C19E73}" presName="sibTrans" presStyleLbl="sibTrans1D1" presStyleIdx="4" presStyleCnt="6"/>
      <dgm:spPr/>
    </dgm:pt>
    <dgm:pt modelId="{CE147CCF-23E3-4159-9891-F7B3270C12E8}" type="pres">
      <dgm:prSet presAssocID="{AE21472A-AB36-4B16-A9D9-D48C7979FF80}" presName="node" presStyleLbl="node1" presStyleIdx="5" presStyleCnt="6" custScaleX="130030">
        <dgm:presLayoutVars>
          <dgm:bulletEnabled val="1"/>
        </dgm:presLayoutVars>
      </dgm:prSet>
      <dgm:spPr/>
    </dgm:pt>
    <dgm:pt modelId="{AE8A2AED-EE82-4BB7-838B-515E05050E6A}" type="pres">
      <dgm:prSet presAssocID="{AE21472A-AB36-4B16-A9D9-D48C7979FF80}" presName="spNode" presStyleCnt="0"/>
      <dgm:spPr/>
    </dgm:pt>
    <dgm:pt modelId="{3F2E67FA-D28D-49DC-A477-D3606EB97D0B}" type="pres">
      <dgm:prSet presAssocID="{0AC60C73-BE91-4929-B249-9BF942B644F5}" presName="sibTrans" presStyleLbl="sibTrans1D1" presStyleIdx="5" presStyleCnt="6"/>
      <dgm:spPr/>
    </dgm:pt>
  </dgm:ptLst>
  <dgm:cxnLst>
    <dgm:cxn modelId="{1E649A09-2E3E-411B-95EB-320F4071BEDB}" srcId="{07F9BB54-1C3B-40D0-ADCD-7876D732AE1C}" destId="{5223C3D9-82FD-4BDD-8FEF-E99D51FCDEC1}" srcOrd="0" destOrd="0" parTransId="{E6D946FA-738E-43E1-8654-AED94B911822}" sibTransId="{3F00962B-1A1E-490D-B593-C26F595F8EBF}"/>
    <dgm:cxn modelId="{F3E6B62C-706D-4303-ABDC-768E4F71AD0D}" type="presOf" srcId="{61DC827A-F93E-4AFC-AE98-C0FAD96D9E72}" destId="{B3A39613-9E83-42E3-A9A8-780FD1E4C53A}" srcOrd="0" destOrd="0" presId="urn:microsoft.com/office/officeart/2005/8/layout/cycle5"/>
    <dgm:cxn modelId="{4AD05B2E-F79A-49D4-86A2-886E59948F1C}" type="presOf" srcId="{CC07DFB9-BC4D-47A6-88CB-7A03737DD7A6}" destId="{C5054606-446A-4B06-9B40-F2D825DB757B}" srcOrd="0" destOrd="0" presId="urn:microsoft.com/office/officeart/2005/8/layout/cycle5"/>
    <dgm:cxn modelId="{F162753C-B11E-438E-8169-60F62F604966}" srcId="{07F9BB54-1C3B-40D0-ADCD-7876D732AE1C}" destId="{BB5D4AE3-2808-4E8A-A89B-A47E59CEFCF3}" srcOrd="1" destOrd="0" parTransId="{F7A48433-4A27-4929-9FB6-FE111805F33F}" sibTransId="{61DC827A-F93E-4AFC-AE98-C0FAD96D9E72}"/>
    <dgm:cxn modelId="{343D5343-1310-452F-9E6F-9BCE8C42605A}" srcId="{07F9BB54-1C3B-40D0-ADCD-7876D732AE1C}" destId="{C6ED982F-0FB8-4E3D-B6E2-9DA644DC16C0}" srcOrd="3" destOrd="0" parTransId="{680805AD-D133-4300-B7EC-3EBFEEBDB328}" sibTransId="{CC07DFB9-BC4D-47A6-88CB-7A03737DD7A6}"/>
    <dgm:cxn modelId="{92609344-F9A6-4C36-A358-8E895755D96D}" type="presOf" srcId="{AABC3737-A5F4-4DA7-8E9E-510BD1C19E73}" destId="{BD8F8019-057F-4A4B-BEF4-2F794AC8BBC6}" srcOrd="0" destOrd="0" presId="urn:microsoft.com/office/officeart/2005/8/layout/cycle5"/>
    <dgm:cxn modelId="{1F932466-E838-4B9E-9597-768C33D0BBC1}" type="presOf" srcId="{21568F79-5FF6-40E6-931F-02DFE38FC3FD}" destId="{B4C2444E-CD5D-4B7B-AAA0-84D0DB4B6F05}" srcOrd="0" destOrd="0" presId="urn:microsoft.com/office/officeart/2005/8/layout/cycle5"/>
    <dgm:cxn modelId="{97812B6A-6399-4428-941F-E30A1C1DA951}" type="presOf" srcId="{84DAD683-DC1C-4AC8-997A-B293B1FA2EE9}" destId="{705FDCB6-A2CE-41BF-A270-7E29B2F288A8}" srcOrd="0" destOrd="0" presId="urn:microsoft.com/office/officeart/2005/8/layout/cycle5"/>
    <dgm:cxn modelId="{BC4A396A-D970-40AE-B173-E00E63665F54}" type="presOf" srcId="{07F9BB54-1C3B-40D0-ADCD-7876D732AE1C}" destId="{ADF29F68-8CF2-436A-9804-EC2D54C76447}" srcOrd="0" destOrd="0" presId="urn:microsoft.com/office/officeart/2005/8/layout/cycle5"/>
    <dgm:cxn modelId="{45FA3C6B-3986-4160-B218-393AAAE4A559}" type="presOf" srcId="{C6ED982F-0FB8-4E3D-B6E2-9DA644DC16C0}" destId="{9E836708-3CF2-49A7-9ABB-409EE8FCAE66}" srcOrd="0" destOrd="0" presId="urn:microsoft.com/office/officeart/2005/8/layout/cycle5"/>
    <dgm:cxn modelId="{69DDF26C-37CB-4584-A943-39EC20AD4544}" type="presOf" srcId="{3F00962B-1A1E-490D-B593-C26F595F8EBF}" destId="{A19210C2-0A6E-487A-B2AE-EBD86FA28B1A}" srcOrd="0" destOrd="0" presId="urn:microsoft.com/office/officeart/2005/8/layout/cycle5"/>
    <dgm:cxn modelId="{0B322B4F-90A1-403A-BF76-89D861AF6138}" srcId="{07F9BB54-1C3B-40D0-ADCD-7876D732AE1C}" destId="{2A5C264D-896F-4457-A681-65AFF7C99551}" srcOrd="4" destOrd="0" parTransId="{5237FF61-8608-499C-A1B5-C8A8057E69C0}" sibTransId="{AABC3737-A5F4-4DA7-8E9E-510BD1C19E73}"/>
    <dgm:cxn modelId="{9FF79E97-C151-40CA-83C9-A682F7968056}" type="presOf" srcId="{2A5C264D-896F-4457-A681-65AFF7C99551}" destId="{C24D93B1-1F75-4571-9E4B-B6C039866EE6}" srcOrd="0" destOrd="0" presId="urn:microsoft.com/office/officeart/2005/8/layout/cycle5"/>
    <dgm:cxn modelId="{D173F8A3-923C-47C0-83F7-5947A7CB4E16}" srcId="{07F9BB54-1C3B-40D0-ADCD-7876D732AE1C}" destId="{21568F79-5FF6-40E6-931F-02DFE38FC3FD}" srcOrd="2" destOrd="0" parTransId="{BDF9E708-F2EF-4DCD-B50D-E536B74DFC1D}" sibTransId="{84DAD683-DC1C-4AC8-997A-B293B1FA2EE9}"/>
    <dgm:cxn modelId="{00877DA6-1B07-4852-ABCE-C771952BDD75}" srcId="{07F9BB54-1C3B-40D0-ADCD-7876D732AE1C}" destId="{AE21472A-AB36-4B16-A9D9-D48C7979FF80}" srcOrd="5" destOrd="0" parTransId="{DE4BA203-DC6A-4916-AC66-B4B905FE3E0F}" sibTransId="{0AC60C73-BE91-4929-B249-9BF942B644F5}"/>
    <dgm:cxn modelId="{83569ABE-BED1-47C8-AAF2-F79CB1065E01}" type="presOf" srcId="{5223C3D9-82FD-4BDD-8FEF-E99D51FCDEC1}" destId="{7C0D3BD1-0860-4266-BAF2-3B161B0626D0}" srcOrd="0" destOrd="0" presId="urn:microsoft.com/office/officeart/2005/8/layout/cycle5"/>
    <dgm:cxn modelId="{B5517FD0-38F3-45A5-A588-FE4F7C9A1FCB}" type="presOf" srcId="{BB5D4AE3-2808-4E8A-A89B-A47E59CEFCF3}" destId="{7B055AB5-C73C-408F-9828-A363A73C1E9E}" srcOrd="0" destOrd="0" presId="urn:microsoft.com/office/officeart/2005/8/layout/cycle5"/>
    <dgm:cxn modelId="{EB1130E1-F9E1-4EA5-9CE7-44338502370C}" type="presOf" srcId="{AE21472A-AB36-4B16-A9D9-D48C7979FF80}" destId="{CE147CCF-23E3-4159-9891-F7B3270C12E8}" srcOrd="0" destOrd="0" presId="urn:microsoft.com/office/officeart/2005/8/layout/cycle5"/>
    <dgm:cxn modelId="{A81B24F2-1FFB-4762-868C-D4CEB7370756}" type="presOf" srcId="{0AC60C73-BE91-4929-B249-9BF942B644F5}" destId="{3F2E67FA-D28D-49DC-A477-D3606EB97D0B}" srcOrd="0" destOrd="0" presId="urn:microsoft.com/office/officeart/2005/8/layout/cycle5"/>
    <dgm:cxn modelId="{E8899C8F-E2B1-45C9-9C6B-2C6AA533DF18}" type="presParOf" srcId="{ADF29F68-8CF2-436A-9804-EC2D54C76447}" destId="{7C0D3BD1-0860-4266-BAF2-3B161B0626D0}" srcOrd="0" destOrd="0" presId="urn:microsoft.com/office/officeart/2005/8/layout/cycle5"/>
    <dgm:cxn modelId="{A3B3C79B-B356-4EF4-AA0F-489DB6ED7308}" type="presParOf" srcId="{ADF29F68-8CF2-436A-9804-EC2D54C76447}" destId="{F46E1D52-A315-4177-8C77-235EF06578DA}" srcOrd="1" destOrd="0" presId="urn:microsoft.com/office/officeart/2005/8/layout/cycle5"/>
    <dgm:cxn modelId="{5AFFEA2B-160D-415B-BFA6-A5E17ED327AE}" type="presParOf" srcId="{ADF29F68-8CF2-436A-9804-EC2D54C76447}" destId="{A19210C2-0A6E-487A-B2AE-EBD86FA28B1A}" srcOrd="2" destOrd="0" presId="urn:microsoft.com/office/officeart/2005/8/layout/cycle5"/>
    <dgm:cxn modelId="{AD36CF8E-81FD-4DBF-BE54-BF71274DBA89}" type="presParOf" srcId="{ADF29F68-8CF2-436A-9804-EC2D54C76447}" destId="{7B055AB5-C73C-408F-9828-A363A73C1E9E}" srcOrd="3" destOrd="0" presId="urn:microsoft.com/office/officeart/2005/8/layout/cycle5"/>
    <dgm:cxn modelId="{1CD641F3-ACEE-4655-994F-3B400C8E7BC0}" type="presParOf" srcId="{ADF29F68-8CF2-436A-9804-EC2D54C76447}" destId="{3D4AF59A-183A-4FAF-A28A-4DCE9F1C6C88}" srcOrd="4" destOrd="0" presId="urn:microsoft.com/office/officeart/2005/8/layout/cycle5"/>
    <dgm:cxn modelId="{E1502770-9CC5-475D-92C8-861418A0FAB4}" type="presParOf" srcId="{ADF29F68-8CF2-436A-9804-EC2D54C76447}" destId="{B3A39613-9E83-42E3-A9A8-780FD1E4C53A}" srcOrd="5" destOrd="0" presId="urn:microsoft.com/office/officeart/2005/8/layout/cycle5"/>
    <dgm:cxn modelId="{62780B5B-9A69-4316-8635-F6799CC21DD5}" type="presParOf" srcId="{ADF29F68-8CF2-436A-9804-EC2D54C76447}" destId="{B4C2444E-CD5D-4B7B-AAA0-84D0DB4B6F05}" srcOrd="6" destOrd="0" presId="urn:microsoft.com/office/officeart/2005/8/layout/cycle5"/>
    <dgm:cxn modelId="{847EE9F7-9938-4C37-B970-0E6BE175B2AA}" type="presParOf" srcId="{ADF29F68-8CF2-436A-9804-EC2D54C76447}" destId="{0006A984-ADB9-4C39-9B12-21ED3CEB12D7}" srcOrd="7" destOrd="0" presId="urn:microsoft.com/office/officeart/2005/8/layout/cycle5"/>
    <dgm:cxn modelId="{65BBE8AF-231A-426E-A325-8629E87E60D4}" type="presParOf" srcId="{ADF29F68-8CF2-436A-9804-EC2D54C76447}" destId="{705FDCB6-A2CE-41BF-A270-7E29B2F288A8}" srcOrd="8" destOrd="0" presId="urn:microsoft.com/office/officeart/2005/8/layout/cycle5"/>
    <dgm:cxn modelId="{552DA27A-6FA4-4A4D-B080-8C81EC9E1A66}" type="presParOf" srcId="{ADF29F68-8CF2-436A-9804-EC2D54C76447}" destId="{9E836708-3CF2-49A7-9ABB-409EE8FCAE66}" srcOrd="9" destOrd="0" presId="urn:microsoft.com/office/officeart/2005/8/layout/cycle5"/>
    <dgm:cxn modelId="{DE81D793-438F-44C0-92CF-4EF21EBE5FAE}" type="presParOf" srcId="{ADF29F68-8CF2-436A-9804-EC2D54C76447}" destId="{5A828C92-F89A-4A1E-8D70-9CAF21D35515}" srcOrd="10" destOrd="0" presId="urn:microsoft.com/office/officeart/2005/8/layout/cycle5"/>
    <dgm:cxn modelId="{DC1222A0-3DCA-4BFE-B859-45798BACAD71}" type="presParOf" srcId="{ADF29F68-8CF2-436A-9804-EC2D54C76447}" destId="{C5054606-446A-4B06-9B40-F2D825DB757B}" srcOrd="11" destOrd="0" presId="urn:microsoft.com/office/officeart/2005/8/layout/cycle5"/>
    <dgm:cxn modelId="{997D7E65-BF2E-4DE3-B4B5-42A18CD4F898}" type="presParOf" srcId="{ADF29F68-8CF2-436A-9804-EC2D54C76447}" destId="{C24D93B1-1F75-4571-9E4B-B6C039866EE6}" srcOrd="12" destOrd="0" presId="urn:microsoft.com/office/officeart/2005/8/layout/cycle5"/>
    <dgm:cxn modelId="{6C6B30FE-0FA7-4278-A9C5-5F902432FC7F}" type="presParOf" srcId="{ADF29F68-8CF2-436A-9804-EC2D54C76447}" destId="{93FA804F-F817-45ED-9AE7-F319F1B73DEC}" srcOrd="13" destOrd="0" presId="urn:microsoft.com/office/officeart/2005/8/layout/cycle5"/>
    <dgm:cxn modelId="{F1DC0541-E686-4AB3-8F5C-379DCFDC091B}" type="presParOf" srcId="{ADF29F68-8CF2-436A-9804-EC2D54C76447}" destId="{BD8F8019-057F-4A4B-BEF4-2F794AC8BBC6}" srcOrd="14" destOrd="0" presId="urn:microsoft.com/office/officeart/2005/8/layout/cycle5"/>
    <dgm:cxn modelId="{D3298DEF-AE87-4BA7-8D32-4834350781AB}" type="presParOf" srcId="{ADF29F68-8CF2-436A-9804-EC2D54C76447}" destId="{CE147CCF-23E3-4159-9891-F7B3270C12E8}" srcOrd="15" destOrd="0" presId="urn:microsoft.com/office/officeart/2005/8/layout/cycle5"/>
    <dgm:cxn modelId="{E784013B-5BD0-494B-9B3A-9C68BE14BD00}" type="presParOf" srcId="{ADF29F68-8CF2-436A-9804-EC2D54C76447}" destId="{AE8A2AED-EE82-4BB7-838B-515E05050E6A}" srcOrd="16" destOrd="0" presId="urn:microsoft.com/office/officeart/2005/8/layout/cycle5"/>
    <dgm:cxn modelId="{BEC3ECDA-7EE1-4C7E-9672-5AE8DB289779}" type="presParOf" srcId="{ADF29F68-8CF2-436A-9804-EC2D54C76447}" destId="{3F2E67FA-D28D-49DC-A477-D3606EB97D0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D3BD1-0860-4266-BAF2-3B161B0626D0}">
      <dsp:nvSpPr>
        <dsp:cNvPr id="0" name=""/>
        <dsp:cNvSpPr/>
      </dsp:nvSpPr>
      <dsp:spPr>
        <a:xfrm>
          <a:off x="3055289" y="447"/>
          <a:ext cx="1717059" cy="7622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Pre-contemplation</a:t>
          </a:r>
        </a:p>
      </dsp:txBody>
      <dsp:txXfrm>
        <a:off x="3092501" y="37659"/>
        <a:ext cx="1642635" cy="687869"/>
      </dsp:txXfrm>
    </dsp:sp>
    <dsp:sp modelId="{A19210C2-0A6E-487A-B2AE-EBD86FA28B1A}">
      <dsp:nvSpPr>
        <dsp:cNvPr id="0" name=""/>
        <dsp:cNvSpPr/>
      </dsp:nvSpPr>
      <dsp:spPr>
        <a:xfrm>
          <a:off x="2119744" y="381594"/>
          <a:ext cx="3588149" cy="3588149"/>
        </a:xfrm>
        <a:custGeom>
          <a:avLst/>
          <a:gdLst/>
          <a:ahLst/>
          <a:cxnLst/>
          <a:rect l="0" t="0" r="0" b="0"/>
          <a:pathLst>
            <a:path>
              <a:moveTo>
                <a:pt x="2738798" y="268885"/>
              </a:moveTo>
              <a:arcTo wR="1794074" hR="1794074" stAng="18106479" swAng="5763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B055AB5-C73C-408F-9828-A363A73C1E9E}">
      <dsp:nvSpPr>
        <dsp:cNvPr id="0" name=""/>
        <dsp:cNvSpPr/>
      </dsp:nvSpPr>
      <dsp:spPr>
        <a:xfrm>
          <a:off x="4740382" y="897484"/>
          <a:ext cx="1454303" cy="7622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Contemplation</a:t>
          </a:r>
        </a:p>
      </dsp:txBody>
      <dsp:txXfrm>
        <a:off x="4777594" y="934696"/>
        <a:ext cx="1379879" cy="687869"/>
      </dsp:txXfrm>
    </dsp:sp>
    <dsp:sp modelId="{B3A39613-9E83-42E3-A9A8-780FD1E4C53A}">
      <dsp:nvSpPr>
        <dsp:cNvPr id="0" name=""/>
        <dsp:cNvSpPr/>
      </dsp:nvSpPr>
      <dsp:spPr>
        <a:xfrm>
          <a:off x="2119744" y="381594"/>
          <a:ext cx="3588149" cy="3588149"/>
        </a:xfrm>
        <a:custGeom>
          <a:avLst/>
          <a:gdLst/>
          <a:ahLst/>
          <a:cxnLst/>
          <a:rect l="0" t="0" r="0" b="0"/>
          <a:pathLst>
            <a:path>
              <a:moveTo>
                <a:pt x="3560230" y="1478798"/>
              </a:moveTo>
              <a:arcTo wR="1794074" hR="1794074" stAng="20992724" swAng="121455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4C2444E-CD5D-4B7B-AAA0-84D0DB4B6F05}">
      <dsp:nvSpPr>
        <dsp:cNvPr id="0" name=""/>
        <dsp:cNvSpPr/>
      </dsp:nvSpPr>
      <dsp:spPr>
        <a:xfrm>
          <a:off x="4731645" y="2691559"/>
          <a:ext cx="1471777" cy="7622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Preparation</a:t>
          </a:r>
          <a:endParaRPr lang="en-US" sz="1900" b="1" kern="1200" dirty="0"/>
        </a:p>
      </dsp:txBody>
      <dsp:txXfrm>
        <a:off x="4768857" y="2728771"/>
        <a:ext cx="1397353" cy="687869"/>
      </dsp:txXfrm>
    </dsp:sp>
    <dsp:sp modelId="{705FDCB6-A2CE-41BF-A270-7E29B2F288A8}">
      <dsp:nvSpPr>
        <dsp:cNvPr id="0" name=""/>
        <dsp:cNvSpPr/>
      </dsp:nvSpPr>
      <dsp:spPr>
        <a:xfrm>
          <a:off x="2119744" y="381594"/>
          <a:ext cx="3588149" cy="3588149"/>
        </a:xfrm>
        <a:custGeom>
          <a:avLst/>
          <a:gdLst/>
          <a:ahLst/>
          <a:cxnLst/>
          <a:rect l="0" t="0" r="0" b="0"/>
          <a:pathLst>
            <a:path>
              <a:moveTo>
                <a:pt x="2960737" y="3157013"/>
              </a:moveTo>
              <a:arcTo wR="1794074" hR="1794074" stAng="2966208" swAng="72662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E836708-3CF2-49A7-9ABB-409EE8FCAE66}">
      <dsp:nvSpPr>
        <dsp:cNvPr id="0" name=""/>
        <dsp:cNvSpPr/>
      </dsp:nvSpPr>
      <dsp:spPr>
        <a:xfrm>
          <a:off x="3171240" y="3588597"/>
          <a:ext cx="1485158" cy="7622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Action</a:t>
          </a:r>
          <a:endParaRPr lang="en-US" sz="1900" b="1" kern="1200" dirty="0"/>
        </a:p>
      </dsp:txBody>
      <dsp:txXfrm>
        <a:off x="3208452" y="3625809"/>
        <a:ext cx="1410734" cy="687869"/>
      </dsp:txXfrm>
    </dsp:sp>
    <dsp:sp modelId="{C5054606-446A-4B06-9B40-F2D825DB757B}">
      <dsp:nvSpPr>
        <dsp:cNvPr id="0" name=""/>
        <dsp:cNvSpPr/>
      </dsp:nvSpPr>
      <dsp:spPr>
        <a:xfrm>
          <a:off x="2119744" y="381594"/>
          <a:ext cx="3588149" cy="3588149"/>
        </a:xfrm>
        <a:custGeom>
          <a:avLst/>
          <a:gdLst/>
          <a:ahLst/>
          <a:cxnLst/>
          <a:rect l="0" t="0" r="0" b="0"/>
          <a:pathLst>
            <a:path>
              <a:moveTo>
                <a:pt x="939313" y="3371442"/>
              </a:moveTo>
              <a:arcTo wR="1794074" hR="1794074" stAng="7107172" swAng="72662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24D93B1-1F75-4571-9E4B-B6C039866EE6}">
      <dsp:nvSpPr>
        <dsp:cNvPr id="0" name=""/>
        <dsp:cNvSpPr/>
      </dsp:nvSpPr>
      <dsp:spPr>
        <a:xfrm>
          <a:off x="1594662" y="2691559"/>
          <a:ext cx="1530884" cy="7622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Maintenance</a:t>
          </a:r>
          <a:endParaRPr lang="en-US" sz="1900" b="1" kern="1200" dirty="0"/>
        </a:p>
      </dsp:txBody>
      <dsp:txXfrm>
        <a:off x="1631874" y="2728771"/>
        <a:ext cx="1456460" cy="687869"/>
      </dsp:txXfrm>
    </dsp:sp>
    <dsp:sp modelId="{BD8F8019-057F-4A4B-BEF4-2F794AC8BBC6}">
      <dsp:nvSpPr>
        <dsp:cNvPr id="0" name=""/>
        <dsp:cNvSpPr/>
      </dsp:nvSpPr>
      <dsp:spPr>
        <a:xfrm>
          <a:off x="2119744" y="381594"/>
          <a:ext cx="3588149" cy="3588149"/>
        </a:xfrm>
        <a:custGeom>
          <a:avLst/>
          <a:gdLst/>
          <a:ahLst/>
          <a:cxnLst/>
          <a:rect l="0" t="0" r="0" b="0"/>
          <a:pathLst>
            <a:path>
              <a:moveTo>
                <a:pt x="27919" y="2109351"/>
              </a:moveTo>
              <a:arcTo wR="1794074" hR="1794074" stAng="10192724" swAng="121455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E147CCF-23E3-4159-9891-F7B3270C12E8}">
      <dsp:nvSpPr>
        <dsp:cNvPr id="0" name=""/>
        <dsp:cNvSpPr/>
      </dsp:nvSpPr>
      <dsp:spPr>
        <a:xfrm>
          <a:off x="1597635" y="897484"/>
          <a:ext cx="1524938" cy="762293"/>
        </a:xfrm>
        <a:prstGeom prst="roundRect">
          <a:avLst/>
        </a:prstGeom>
        <a:solidFill>
          <a:schemeClr val="accent1">
            <a:lumMod val="60000"/>
            <a:lumOff val="4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50000"/>
                </a:schemeClr>
              </a:solidFill>
            </a:rPr>
            <a:t>Relapse</a:t>
          </a:r>
          <a:br>
            <a:rPr lang="en-US" sz="1400" b="1" kern="1200" dirty="0">
              <a:solidFill>
                <a:schemeClr val="accent1">
                  <a:lumMod val="50000"/>
                </a:schemeClr>
              </a:solidFill>
            </a:rPr>
          </a:br>
          <a:r>
            <a:rPr lang="en-US" sz="1400" b="1" kern="1200" dirty="0">
              <a:solidFill>
                <a:schemeClr val="accent1">
                  <a:lumMod val="50000"/>
                </a:schemeClr>
              </a:solidFill>
            </a:rPr>
            <a:t>(Optional)</a:t>
          </a:r>
        </a:p>
      </dsp:txBody>
      <dsp:txXfrm>
        <a:off x="1634847" y="934696"/>
        <a:ext cx="1450514" cy="687869"/>
      </dsp:txXfrm>
    </dsp:sp>
    <dsp:sp modelId="{3F2E67FA-D28D-49DC-A477-D3606EB97D0B}">
      <dsp:nvSpPr>
        <dsp:cNvPr id="0" name=""/>
        <dsp:cNvSpPr/>
      </dsp:nvSpPr>
      <dsp:spPr>
        <a:xfrm>
          <a:off x="2119744" y="381594"/>
          <a:ext cx="3588149" cy="3588149"/>
        </a:xfrm>
        <a:custGeom>
          <a:avLst/>
          <a:gdLst/>
          <a:ahLst/>
          <a:cxnLst/>
          <a:rect l="0" t="0" r="0" b="0"/>
          <a:pathLst>
            <a:path>
              <a:moveTo>
                <a:pt x="608083" y="447921"/>
              </a:moveTo>
              <a:arcTo wR="1794074" hR="1794074" stAng="13717153" swAng="5763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F276C-A3A3-4285-8107-584AC09FAB17}" type="datetimeFigureOut">
              <a:rPr lang="en-US" smtClean="0"/>
              <a:t>5/1/2020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0BE5-994E-4B92-A17B-30B08A158FC0}" type="slidenum">
              <a:rPr lang="en-US" smtClean="0"/>
              <a:t>‹#›</a:t>
            </a:fld>
            <a:endParaRPr lang="en-US"/>
          </a:p>
        </p:txBody>
      </p:sp>
    </p:spTree>
    <p:extLst>
      <p:ext uri="{BB962C8B-B14F-4D97-AF65-F5344CB8AC3E}">
        <p14:creationId xmlns:p14="http://schemas.microsoft.com/office/powerpoint/2010/main" val="226263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Short</a:t>
            </a:r>
            <a:r>
              <a:rPr lang="en-US" baseline="0" dirty="0"/>
              <a:t> term medical</a:t>
            </a:r>
          </a:p>
          <a:p>
            <a:pPr marL="628650" lvl="1" indent="-171450">
              <a:buFont typeface="Arial" panose="020B0604020202020204" pitchFamily="34" charset="0"/>
              <a:buChar char="•"/>
            </a:pPr>
            <a:r>
              <a:rPr lang="en-US" baseline="0" dirty="0"/>
              <a:t>Changes in appetite/weight and sleep</a:t>
            </a:r>
          </a:p>
          <a:p>
            <a:pPr marL="628650" lvl="1" indent="-171450">
              <a:buFont typeface="Arial" panose="020B0604020202020204" pitchFamily="34" charset="0"/>
              <a:buChar char="•"/>
            </a:pPr>
            <a:r>
              <a:rPr lang="en-US" baseline="0" dirty="0"/>
              <a:t>Cardiovascular issues Blood pressure, heart attack, stroke</a:t>
            </a:r>
          </a:p>
          <a:p>
            <a:pPr marL="628650" lvl="1" indent="-171450">
              <a:buFont typeface="Arial" panose="020B0604020202020204" pitchFamily="34" charset="0"/>
              <a:buChar char="•"/>
            </a:pPr>
            <a:r>
              <a:rPr lang="en-US" baseline="0" dirty="0"/>
              <a:t>Overdose</a:t>
            </a:r>
          </a:p>
          <a:p>
            <a:pPr marL="171450" indent="-171450">
              <a:buFont typeface="Arial" panose="020B0604020202020204" pitchFamily="34" charset="0"/>
              <a:buChar char="•"/>
            </a:pPr>
            <a:r>
              <a:rPr lang="en-US" baseline="0" dirty="0"/>
              <a:t>Long term medical</a:t>
            </a:r>
          </a:p>
          <a:p>
            <a:pPr marL="628650" lvl="1" indent="-171450">
              <a:buFont typeface="Arial" panose="020B0604020202020204" pitchFamily="34" charset="0"/>
              <a:buChar char="•"/>
            </a:pPr>
            <a:r>
              <a:rPr lang="en-US" baseline="0" dirty="0"/>
              <a:t>HIV</a:t>
            </a:r>
          </a:p>
          <a:p>
            <a:pPr marL="628650" lvl="1" indent="-171450">
              <a:buFont typeface="Arial" panose="020B0604020202020204" pitchFamily="34" charset="0"/>
              <a:buChar char="•"/>
            </a:pPr>
            <a:r>
              <a:rPr lang="en-US" baseline="0" dirty="0"/>
              <a:t>Hepatitis</a:t>
            </a:r>
          </a:p>
          <a:p>
            <a:pPr marL="628650" lvl="1" indent="-171450">
              <a:buFont typeface="Arial" panose="020B0604020202020204" pitchFamily="34" charset="0"/>
              <a:buChar char="•"/>
            </a:pPr>
            <a:r>
              <a:rPr lang="en-US" baseline="0" dirty="0"/>
              <a:t>Cancer</a:t>
            </a:r>
            <a:endParaRPr lang="en-US" dirty="0"/>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6</a:t>
            </a:fld>
            <a:endParaRPr lang="en-US"/>
          </a:p>
        </p:txBody>
      </p:sp>
    </p:spTree>
    <p:extLst>
      <p:ext uri="{BB962C8B-B14F-4D97-AF65-F5344CB8AC3E}">
        <p14:creationId xmlns:p14="http://schemas.microsoft.com/office/powerpoint/2010/main" val="3677829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If patient answers no to all then ask first question of CRAFFT</a:t>
            </a:r>
          </a:p>
          <a:p>
            <a:pPr marL="171450" indent="-171450">
              <a:buFont typeface="Arial" panose="020B0604020202020204" pitchFamily="34" charset="0"/>
              <a:buChar char="•"/>
            </a:pPr>
            <a:r>
              <a:rPr lang="en-US" sz="1200" dirty="0"/>
              <a:t>If patients yes to any of the questions then ask all CRAFFT questions</a:t>
            </a:r>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29</a:t>
            </a:fld>
            <a:endParaRPr lang="en-US"/>
          </a:p>
        </p:txBody>
      </p:sp>
    </p:spTree>
    <p:extLst>
      <p:ext uri="{BB962C8B-B14F-4D97-AF65-F5344CB8AC3E}">
        <p14:creationId xmlns:p14="http://schemas.microsoft.com/office/powerpoint/2010/main" val="4226888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Tracking</a:t>
            </a:r>
          </a:p>
          <a:p>
            <a:pPr marL="628650" lvl="1" indent="-171450">
              <a:buFont typeface="Arial" panose="020B0604020202020204" pitchFamily="34" charset="0"/>
              <a:buChar char="•"/>
            </a:pPr>
            <a:r>
              <a:rPr lang="en-US" dirty="0"/>
              <a:t>When patients are due for the screening</a:t>
            </a:r>
          </a:p>
          <a:p>
            <a:pPr marL="628650" lvl="1" indent="-171450">
              <a:buFont typeface="Arial" panose="020B0604020202020204" pitchFamily="34" charset="0"/>
              <a:buChar char="•"/>
            </a:pPr>
            <a:r>
              <a:rPr lang="en-US" dirty="0"/>
              <a:t>Tracking results</a:t>
            </a:r>
          </a:p>
          <a:p>
            <a:pPr marL="628650" lvl="1" indent="-171450">
              <a:buFont typeface="Arial" panose="020B0604020202020204" pitchFamily="34" charset="0"/>
              <a:buChar char="•"/>
            </a:pPr>
            <a:r>
              <a:rPr lang="en-US" dirty="0"/>
              <a:t>Who scores and connects to next steps</a:t>
            </a:r>
          </a:p>
          <a:p>
            <a:pPr marL="171450" indent="-171450">
              <a:buFont typeface="Arial" panose="020B0604020202020204" pitchFamily="34" charset="0"/>
              <a:buChar char="•"/>
            </a:pPr>
            <a:r>
              <a:rPr lang="en-US" dirty="0"/>
              <a:t>HR</a:t>
            </a:r>
          </a:p>
          <a:p>
            <a:pPr marL="628650" lvl="1" indent="-171450">
              <a:buFont typeface="Arial" panose="020B0604020202020204" pitchFamily="34" charset="0"/>
              <a:buChar char="•"/>
            </a:pPr>
            <a:r>
              <a:rPr lang="en-US" dirty="0"/>
              <a:t>Job descriptions – roles and responsibilities</a:t>
            </a:r>
          </a:p>
          <a:p>
            <a:pPr marL="628650" lvl="1" indent="-171450">
              <a:buFont typeface="Arial" panose="020B0604020202020204" pitchFamily="34" charset="0"/>
              <a:buChar char="•"/>
            </a:pPr>
            <a:r>
              <a:rPr lang="en-US" dirty="0"/>
              <a:t>Staff need – potential hiring</a:t>
            </a:r>
          </a:p>
          <a:p>
            <a:pPr marL="171450" indent="-171450">
              <a:buFont typeface="Arial" panose="020B0604020202020204" pitchFamily="34" charset="0"/>
              <a:buChar char="•"/>
            </a:pPr>
            <a:r>
              <a:rPr lang="en-US" dirty="0"/>
              <a:t>Policies</a:t>
            </a:r>
          </a:p>
          <a:p>
            <a:pPr marL="628650" lvl="1" indent="-171450">
              <a:buFont typeface="Arial" panose="020B0604020202020204" pitchFamily="34" charset="0"/>
              <a:buChar char="•"/>
            </a:pPr>
            <a:r>
              <a:rPr lang="en-US" dirty="0"/>
              <a:t>Who scores screening and connects steps</a:t>
            </a:r>
          </a:p>
          <a:p>
            <a:pPr marL="628650" lvl="1" indent="-171450">
              <a:buFont typeface="Arial" panose="020B0604020202020204" pitchFamily="34" charset="0"/>
              <a:buChar char="•"/>
            </a:pPr>
            <a:r>
              <a:rPr lang="en-US" dirty="0"/>
              <a:t>Who provides interventions</a:t>
            </a:r>
          </a:p>
          <a:p>
            <a:pPr marL="628650" lvl="1" indent="-171450">
              <a:buFont typeface="Arial" panose="020B0604020202020204" pitchFamily="34" charset="0"/>
              <a:buChar char="•"/>
            </a:pPr>
            <a:r>
              <a:rPr lang="en-US" dirty="0"/>
              <a:t>How to manage risk patients – suicide, active intoxication, active withdrawal, </a:t>
            </a:r>
            <a:r>
              <a:rPr lang="en-US" dirty="0" err="1"/>
              <a:t>etc</a:t>
            </a:r>
            <a:endParaRPr lang="en-US" dirty="0"/>
          </a:p>
          <a:p>
            <a:pPr marL="171450" indent="-171450">
              <a:buFont typeface="Arial" panose="020B0604020202020204" pitchFamily="34" charset="0"/>
              <a:buChar char="•"/>
            </a:pPr>
            <a:r>
              <a:rPr lang="en-US" dirty="0"/>
              <a:t>Outcomes</a:t>
            </a:r>
          </a:p>
          <a:p>
            <a:pPr marL="628650" lvl="1" indent="-171450">
              <a:buFont typeface="Arial" panose="020B0604020202020204" pitchFamily="34" charset="0"/>
              <a:buChar char="•"/>
            </a:pPr>
            <a:r>
              <a:rPr lang="en-US" dirty="0"/>
              <a:t>What to measure</a:t>
            </a:r>
          </a:p>
          <a:p>
            <a:pPr marL="628650" lvl="1" indent="-171450">
              <a:buFont typeface="Arial" panose="020B0604020202020204" pitchFamily="34" charset="0"/>
              <a:buChar char="•"/>
            </a:pPr>
            <a:r>
              <a:rPr lang="en-US" dirty="0"/>
              <a:t>How to define success</a:t>
            </a:r>
          </a:p>
        </p:txBody>
      </p:sp>
      <p:sp>
        <p:nvSpPr>
          <p:cNvPr id="4" name="Slide Number Placeholder 3"/>
          <p:cNvSpPr>
            <a:spLocks noGrp="1"/>
          </p:cNvSpPr>
          <p:nvPr>
            <p:ph type="sldNum" sz="quarter" idx="5"/>
          </p:nvPr>
        </p:nvSpPr>
        <p:spPr/>
        <p:txBody>
          <a:bodyPr/>
          <a:lstStyle/>
          <a:p>
            <a:fld id="{F6B30BE5-994E-4B92-A17B-30B08A158FC0}" type="slidenum">
              <a:rPr lang="en-US" smtClean="0"/>
              <a:t>35</a:t>
            </a:fld>
            <a:endParaRPr lang="en-US"/>
          </a:p>
        </p:txBody>
      </p:sp>
    </p:spTree>
    <p:extLst>
      <p:ext uri="{BB962C8B-B14F-4D97-AF65-F5344CB8AC3E}">
        <p14:creationId xmlns:p14="http://schemas.microsoft.com/office/powerpoint/2010/main" val="198246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If patient says “no” for all drugs</a:t>
            </a:r>
            <a:r>
              <a:rPr lang="en-US" sz="1200" baseline="0" dirty="0"/>
              <a:t> - </a:t>
            </a:r>
            <a:r>
              <a:rPr lang="en-US" sz="1200" dirty="0"/>
              <a:t>reinforce abstinence and screening complete</a:t>
            </a:r>
          </a:p>
          <a:p>
            <a:pPr marL="171450" indent="-171450">
              <a:buFont typeface="Arial" panose="020B0604020202020204" pitchFamily="34" charset="0"/>
              <a:buChar char="•"/>
            </a:pPr>
            <a:r>
              <a:rPr lang="en-US" sz="1200" dirty="0"/>
              <a:t>If yes to 1+ days heavy drinking – start brief intervention</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For healthy men under the age of 65: No more than 4 drinks per day AND no more than 14 drinks per week.</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For healthy women under the age of 65 and not pregnant (and healthy men over the age of 65): No more than 3 drinks per day AND no more than 7 drinks per week.</a:t>
            </a:r>
          </a:p>
          <a:p>
            <a:pPr marL="171450" indent="-171450">
              <a:buFont typeface="Arial" panose="020B0604020202020204" pitchFamily="34" charset="0"/>
              <a:buChar char="•"/>
            </a:pPr>
            <a:r>
              <a:rPr lang="en-US" sz="1200" dirty="0"/>
              <a:t>If yes to use of tobacco – advise all to quit</a:t>
            </a:r>
          </a:p>
          <a:p>
            <a:pPr marL="171450" indent="-171450">
              <a:buFont typeface="Arial" panose="020B0604020202020204" pitchFamily="34" charset="0"/>
              <a:buChar char="•"/>
            </a:pPr>
            <a:r>
              <a:rPr lang="en-US" sz="1200" dirty="0"/>
              <a:t>If yes to illegal drugs or prescription drugs for non-medical reasons – proceed to NIDA ASSIST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42</a:t>
            </a:fld>
            <a:endParaRPr lang="en-US"/>
          </a:p>
        </p:txBody>
      </p:sp>
    </p:spTree>
    <p:extLst>
      <p:ext uri="{BB962C8B-B14F-4D97-AF65-F5344CB8AC3E}">
        <p14:creationId xmlns:p14="http://schemas.microsoft.com/office/powerpoint/2010/main" val="100593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patient answers yes to any of the drugs proceed to questions 2 through 8 to determine level of risk </a:t>
            </a:r>
          </a:p>
          <a:p>
            <a:pPr marL="628650" lvl="1" indent="-171450">
              <a:buFont typeface="Arial" panose="020B0604020202020204" pitchFamily="34" charset="0"/>
              <a:buChar char="•"/>
            </a:pPr>
            <a:r>
              <a:rPr lang="en-US" dirty="0"/>
              <a:t>2 - In the past three months, how often have you used the substances you mentioned </a:t>
            </a:r>
          </a:p>
          <a:p>
            <a:pPr marL="628650" lvl="1" indent="-171450">
              <a:buFont typeface="Arial" panose="020B0604020202020204" pitchFamily="34" charset="0"/>
              <a:buChar char="•"/>
            </a:pPr>
            <a:r>
              <a:rPr lang="en-US" dirty="0"/>
              <a:t>3 - In the past 3 months, how often have you had a strong desire or urge to use</a:t>
            </a:r>
          </a:p>
          <a:p>
            <a:pPr marL="628650" lvl="1" indent="-171450">
              <a:buFont typeface="Arial" panose="020B0604020202020204" pitchFamily="34" charset="0"/>
              <a:buChar char="•"/>
            </a:pPr>
            <a:r>
              <a:rPr lang="en-US" dirty="0"/>
              <a:t>4 - During the past 3 months, how often has your use led to health, social, legal or financial problems?</a:t>
            </a:r>
          </a:p>
          <a:p>
            <a:pPr marL="628650" lvl="1" indent="-171450">
              <a:buFont typeface="Arial" panose="020B0604020202020204" pitchFamily="34" charset="0"/>
              <a:buChar char="•"/>
            </a:pPr>
            <a:r>
              <a:rPr lang="en-US" dirty="0"/>
              <a:t>5 - During the past 3 months, how often have you failed to do what was normally expected of you because of your use</a:t>
            </a:r>
          </a:p>
          <a:p>
            <a:pPr marL="628650" lvl="1" indent="-171450">
              <a:buFont typeface="Arial" panose="020B0604020202020204" pitchFamily="34" charset="0"/>
              <a:buChar char="•"/>
            </a:pPr>
            <a:r>
              <a:rPr lang="en-US" dirty="0"/>
              <a:t>6 - Has a friend or relative or anyone else ever expressed concern about your use </a:t>
            </a:r>
          </a:p>
          <a:p>
            <a:pPr marL="628650" lvl="1" indent="-171450">
              <a:buFont typeface="Arial" panose="020B0604020202020204" pitchFamily="34" charset="0"/>
              <a:buChar char="•"/>
            </a:pPr>
            <a:r>
              <a:rPr lang="en-US" dirty="0"/>
              <a:t>7 - Have you ever tried and failed to control, cut down or stop using </a:t>
            </a:r>
          </a:p>
          <a:p>
            <a:pPr marL="628650" lvl="1" indent="-171450">
              <a:buFont typeface="Arial" panose="020B0604020202020204" pitchFamily="34" charset="0"/>
              <a:buChar char="•"/>
            </a:pPr>
            <a:r>
              <a:rPr lang="en-US" dirty="0"/>
              <a:t>8 - Have you ever used any drug by injection (non-medical use)</a:t>
            </a:r>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43</a:t>
            </a:fld>
            <a:endParaRPr lang="en-US"/>
          </a:p>
        </p:txBody>
      </p:sp>
    </p:spTree>
    <p:extLst>
      <p:ext uri="{BB962C8B-B14F-4D97-AF65-F5344CB8AC3E}">
        <p14:creationId xmlns:p14="http://schemas.microsoft.com/office/powerpoint/2010/main" val="225647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44</a:t>
            </a:fld>
            <a:endParaRPr lang="en-US"/>
          </a:p>
        </p:txBody>
      </p:sp>
    </p:spTree>
    <p:extLst>
      <p:ext uri="{BB962C8B-B14F-4D97-AF65-F5344CB8AC3E}">
        <p14:creationId xmlns:p14="http://schemas.microsoft.com/office/powerpoint/2010/main" val="419941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indicates full screening</a:t>
            </a:r>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45</a:t>
            </a:fld>
            <a:endParaRPr lang="en-US"/>
          </a:p>
        </p:txBody>
      </p:sp>
    </p:spTree>
    <p:extLst>
      <p:ext uri="{BB962C8B-B14F-4D97-AF65-F5344CB8AC3E}">
        <p14:creationId xmlns:p14="http://schemas.microsoft.com/office/powerpoint/2010/main" val="3843050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indicates full screening</a:t>
            </a:r>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46</a:t>
            </a:fld>
            <a:endParaRPr lang="en-US"/>
          </a:p>
        </p:txBody>
      </p:sp>
    </p:spTree>
    <p:extLst>
      <p:ext uri="{BB962C8B-B14F-4D97-AF65-F5344CB8AC3E}">
        <p14:creationId xmlns:p14="http://schemas.microsoft.com/office/powerpoint/2010/main" val="2422399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point for each yes response</a:t>
            </a:r>
          </a:p>
          <a:p>
            <a:pPr marL="628650" lvl="1" indent="-171450">
              <a:buFont typeface="Arial" panose="020B0604020202020204" pitchFamily="34" charset="0"/>
              <a:buChar char="•"/>
            </a:pPr>
            <a:r>
              <a:rPr lang="en-US" dirty="0"/>
              <a:t>Brief interventions are 5-15 minutes, and should occur in the same session as the initial screening. The recommended behavior change is to decrease or abstain from use</a:t>
            </a:r>
          </a:p>
          <a:p>
            <a:pPr marL="628650" lvl="1" indent="-171450">
              <a:buFont typeface="Arial" panose="020B0604020202020204" pitchFamily="34" charset="0"/>
              <a:buChar char="•"/>
            </a:pPr>
            <a:r>
              <a:rPr lang="en-US" dirty="0"/>
              <a:t>Brief treatment is 1 to 5 sessions, each 15-60 minutes. Refer for brief treatment if available. If brief treatment is not available, secure follow-up in 2-4 weeks</a:t>
            </a:r>
          </a:p>
          <a:p>
            <a:pPr marL="628650" lvl="1" indent="-171450">
              <a:buFont typeface="Arial" panose="020B0604020202020204" pitchFamily="34" charset="0"/>
              <a:buChar char="•"/>
            </a:pPr>
            <a:r>
              <a:rPr lang="en-US" dirty="0"/>
              <a:t>Focus of the brief intervention is to enhance motivation for the patient to accept a referral to specialty treatment</a:t>
            </a:r>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47</a:t>
            </a:fld>
            <a:endParaRPr lang="en-US"/>
          </a:p>
        </p:txBody>
      </p:sp>
    </p:spTree>
    <p:extLst>
      <p:ext uri="{BB962C8B-B14F-4D97-AF65-F5344CB8AC3E}">
        <p14:creationId xmlns:p14="http://schemas.microsoft.com/office/powerpoint/2010/main" val="149511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NEGATIVE SCREEN &lt; 4 for men/ 3 for women – Inform client that they are at low risk. Congratulate clients at low risk and encourage them to remain that way. </a:t>
            </a:r>
          </a:p>
          <a:p>
            <a:pPr marL="171450" indent="-171450">
              <a:buFont typeface="Arial" panose="020B0604020202020204" pitchFamily="34" charset="0"/>
              <a:buChar char="•"/>
            </a:pPr>
            <a:r>
              <a:rPr lang="en-US" dirty="0"/>
              <a:t>POSITIVE SCREEN ≥ 4 for men/ 3 for women - Inform client that they screen positive for hazardous alcohol use and are at risk for health and other problems – continue with the full AUDIT</a:t>
            </a:r>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48</a:t>
            </a:fld>
            <a:endParaRPr lang="en-US"/>
          </a:p>
        </p:txBody>
      </p:sp>
    </p:spTree>
    <p:extLst>
      <p:ext uri="{BB962C8B-B14F-4D97-AF65-F5344CB8AC3E}">
        <p14:creationId xmlns:p14="http://schemas.microsoft.com/office/powerpoint/2010/main" val="2323899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yes</a:t>
            </a:r>
            <a:r>
              <a:rPr lang="en-US" baseline="0" dirty="0"/>
              <a:t> gets 1 point</a:t>
            </a:r>
          </a:p>
          <a:p>
            <a:pPr marL="171450" indent="-171450">
              <a:buFont typeface="Arial" panose="020B0604020202020204" pitchFamily="34" charset="0"/>
              <a:buChar char="•"/>
            </a:pPr>
            <a:r>
              <a:rPr lang="en-US" baseline="0" dirty="0"/>
              <a:t>Total score of 2 or above indicates need for intervention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51</a:t>
            </a:fld>
            <a:endParaRPr lang="en-US"/>
          </a:p>
        </p:txBody>
      </p:sp>
    </p:spTree>
    <p:extLst>
      <p:ext uri="{BB962C8B-B14F-4D97-AF65-F5344CB8AC3E}">
        <p14:creationId xmlns:p14="http://schemas.microsoft.com/office/powerpoint/2010/main" val="18307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8</a:t>
            </a:fld>
            <a:endParaRPr lang="en-US"/>
          </a:p>
        </p:txBody>
      </p:sp>
    </p:spTree>
    <p:extLst>
      <p:ext uri="{BB962C8B-B14F-4D97-AF65-F5344CB8AC3E}">
        <p14:creationId xmlns:p14="http://schemas.microsoft.com/office/powerpoint/2010/main" val="1600157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yes</a:t>
            </a:r>
            <a:r>
              <a:rPr lang="en-US" baseline="0" dirty="0"/>
              <a:t> gets 1 point</a:t>
            </a:r>
          </a:p>
          <a:p>
            <a:pPr marL="171450" indent="-171450">
              <a:buFont typeface="Arial" panose="020B0604020202020204" pitchFamily="34" charset="0"/>
              <a:buChar char="•"/>
            </a:pPr>
            <a:r>
              <a:rPr lang="en-US" baseline="0" dirty="0"/>
              <a:t>Total score of 2 or above indicates need for intervention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52</a:t>
            </a:fld>
            <a:endParaRPr lang="en-US"/>
          </a:p>
        </p:txBody>
      </p:sp>
    </p:spTree>
    <p:extLst>
      <p:ext uri="{BB962C8B-B14F-4D97-AF65-F5344CB8AC3E}">
        <p14:creationId xmlns:p14="http://schemas.microsoft.com/office/powerpoint/2010/main" val="2235272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yes</a:t>
            </a:r>
            <a:r>
              <a:rPr lang="en-US" baseline="0" dirty="0"/>
              <a:t> gets 1 point</a:t>
            </a:r>
          </a:p>
          <a:p>
            <a:pPr marL="171450" indent="-171450">
              <a:buFont typeface="Arial" panose="020B0604020202020204" pitchFamily="34" charset="0"/>
              <a:buChar char="•"/>
            </a:pPr>
            <a:r>
              <a:rPr lang="en-US" baseline="0" dirty="0"/>
              <a:t>Total score of 2 or above indicates need for intervention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53</a:t>
            </a:fld>
            <a:endParaRPr lang="en-US"/>
          </a:p>
        </p:txBody>
      </p:sp>
    </p:spTree>
    <p:extLst>
      <p:ext uri="{BB962C8B-B14F-4D97-AF65-F5344CB8AC3E}">
        <p14:creationId xmlns:p14="http://schemas.microsoft.com/office/powerpoint/2010/main" val="369204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Frequently implemented by allied health staff such as nurses, social workers, and/or health educators with results/actions documented for physician oversight</a:t>
            </a:r>
          </a:p>
          <a:p>
            <a:endParaRPr lang="en-US" dirty="0"/>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15</a:t>
            </a:fld>
            <a:endParaRPr lang="en-US"/>
          </a:p>
        </p:txBody>
      </p:sp>
    </p:spTree>
    <p:extLst>
      <p:ext uri="{BB962C8B-B14F-4D97-AF65-F5344CB8AC3E}">
        <p14:creationId xmlns:p14="http://schemas.microsoft.com/office/powerpoint/2010/main" val="161321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Preparation </a:t>
            </a:r>
          </a:p>
          <a:p>
            <a:pPr marL="628650" lvl="1" indent="-171450">
              <a:buFont typeface="Arial" panose="020B0604020202020204" pitchFamily="34" charset="0"/>
              <a:buChar char="•"/>
            </a:pPr>
            <a:r>
              <a:rPr lang="en-US" dirty="0"/>
              <a:t>D</a:t>
            </a:r>
            <a:r>
              <a:rPr lang="en-US" sz="1200" b="0" i="0" kern="1200" dirty="0">
                <a:solidFill>
                  <a:schemeClr val="tx1"/>
                </a:solidFill>
                <a:effectLst/>
                <a:latin typeface="+mn-lt"/>
                <a:ea typeface="+mn-ea"/>
                <a:cs typeface="+mn-cs"/>
              </a:rPr>
              <a:t>o not intend to take action in the foreseeable future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Often unaware that their problematic</a:t>
            </a:r>
            <a:r>
              <a:rPr lang="en-US" sz="1200" b="0" i="0" kern="1200" baseline="0" dirty="0">
                <a:solidFill>
                  <a:schemeClr val="tx1"/>
                </a:solidFill>
                <a:effectLst/>
                <a:latin typeface="+mn-lt"/>
                <a:ea typeface="+mn-ea"/>
                <a:cs typeface="+mn-cs"/>
              </a:rPr>
              <a:t> behavior or negative consequences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Contemplation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Intend to start the healthy behavior in the foreseeable future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Recognition behavior may be problematic,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More likely to consider pros/cons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Even with recognition,</a:t>
            </a:r>
            <a:r>
              <a:rPr lang="en-US" sz="1200" b="0" i="0" kern="1200" baseline="0" dirty="0">
                <a:solidFill>
                  <a:schemeClr val="tx1"/>
                </a:solidFill>
                <a:effectLst/>
                <a:latin typeface="+mn-lt"/>
                <a:ea typeface="+mn-ea"/>
                <a:cs typeface="+mn-cs"/>
              </a:rPr>
              <a:t> there may still be </a:t>
            </a:r>
            <a:r>
              <a:rPr lang="en-US" sz="1200" b="0" i="0" kern="1200" dirty="0">
                <a:solidFill>
                  <a:schemeClr val="tx1"/>
                </a:solidFill>
                <a:effectLst/>
                <a:latin typeface="+mn-lt"/>
                <a:ea typeface="+mn-ea"/>
                <a:cs typeface="+mn-cs"/>
              </a:rPr>
              <a:t>ambivalence toward behavior change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Preparation (Determination)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Ready to take action within the next 30 days.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Start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taking small steps toward the behavior change</a:t>
            </a:r>
            <a:r>
              <a:rPr lang="en-US" sz="1200" b="0" i="0" kern="1200" baseline="0" dirty="0">
                <a:solidFill>
                  <a:schemeClr val="tx1"/>
                </a:solidFill>
                <a:effectLst/>
                <a:latin typeface="+mn-lt"/>
                <a:ea typeface="+mn-ea"/>
                <a:cs typeface="+mn-cs"/>
              </a:rPr>
              <a:t> and believe behavior change can lead to healthier life </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Action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Recently changed</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to keep moving forward with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changes.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Maintenance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Sustained behavior change for a while and plan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maintain the changes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Work towards preventing relapse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Termination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No desire to return to unhealthy behaviors and are sure relapse</a:t>
            </a:r>
            <a:r>
              <a:rPr lang="en-US" sz="1200" b="0" i="0" kern="1200" baseline="0" dirty="0">
                <a:solidFill>
                  <a:schemeClr val="tx1"/>
                </a:solidFill>
                <a:effectLst/>
                <a:latin typeface="+mn-lt"/>
                <a:ea typeface="+mn-ea"/>
                <a:cs typeface="+mn-cs"/>
              </a:rPr>
              <a:t> will not occur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stage rarely reached</a:t>
            </a:r>
            <a:r>
              <a:rPr lang="en-US" sz="1200" b="0" i="0" kern="1200" baseline="0" dirty="0">
                <a:solidFill>
                  <a:schemeClr val="tx1"/>
                </a:solidFill>
                <a:effectLst/>
                <a:latin typeface="+mn-lt"/>
                <a:ea typeface="+mn-ea"/>
                <a:cs typeface="+mn-cs"/>
              </a:rPr>
              <a:t> and most stay</a:t>
            </a:r>
            <a:r>
              <a:rPr lang="en-US" sz="1200" b="0" i="0" kern="1200" dirty="0">
                <a:solidFill>
                  <a:schemeClr val="tx1"/>
                </a:solidFill>
                <a:effectLst/>
                <a:latin typeface="+mn-lt"/>
                <a:ea typeface="+mn-ea"/>
                <a:cs typeface="+mn-cs"/>
              </a:rPr>
              <a:t> in the maintenance stage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18</a:t>
            </a:fld>
            <a:endParaRPr lang="en-US"/>
          </a:p>
        </p:txBody>
      </p:sp>
    </p:spTree>
    <p:extLst>
      <p:ext uri="{BB962C8B-B14F-4D97-AF65-F5344CB8AC3E}">
        <p14:creationId xmlns:p14="http://schemas.microsoft.com/office/powerpoint/2010/main" val="418057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Rapport:</a:t>
            </a:r>
          </a:p>
          <a:p>
            <a:pPr marL="628650" lvl="1" indent="-171450">
              <a:buFont typeface="Arial" panose="020B0604020202020204" pitchFamily="34" charset="0"/>
              <a:buChar char="•"/>
            </a:pPr>
            <a:r>
              <a:rPr lang="en-US" dirty="0"/>
              <a:t>I appreciate you answering our health questionnaire. I’d like to take a few minutes to talk about your results. Is that okay with you? </a:t>
            </a:r>
          </a:p>
          <a:p>
            <a:pPr marL="628650" lvl="1" indent="-171450">
              <a:buFont typeface="Arial" panose="020B0604020202020204" pitchFamily="34" charset="0"/>
              <a:buChar char="•"/>
            </a:pPr>
            <a:r>
              <a:rPr lang="en-US" dirty="0"/>
              <a:t>Tell me about a typical day in your life. Where does your current [alcohol/drug] use fit in?</a:t>
            </a:r>
          </a:p>
          <a:p>
            <a:pPr marL="171450" indent="-171450">
              <a:buFont typeface="Arial" panose="020B0604020202020204" pitchFamily="34" charset="0"/>
              <a:buChar char="•"/>
            </a:pPr>
            <a:r>
              <a:rPr lang="en-US" dirty="0"/>
              <a:t>Pros/cons:</a:t>
            </a:r>
          </a:p>
          <a:p>
            <a:pPr marL="628650" lvl="1" indent="-171450">
              <a:buFont typeface="Arial" panose="020B0604020202020204" pitchFamily="34" charset="0"/>
              <a:buChar char="•"/>
            </a:pPr>
            <a:r>
              <a:rPr lang="en-US" dirty="0"/>
              <a:t>Help me understand, through your eyes, the good things about using [alcohol/drugs]? </a:t>
            </a:r>
          </a:p>
          <a:p>
            <a:pPr marL="628650" lvl="1" indent="-171450">
              <a:buFont typeface="Arial" panose="020B0604020202020204" pitchFamily="34" charset="0"/>
              <a:buChar char="•"/>
            </a:pPr>
            <a:r>
              <a:rPr lang="en-US" dirty="0"/>
              <a:t>What are some of the not-so-good things? So, on one hand [PROS] and on the other [CONS]</a:t>
            </a:r>
          </a:p>
          <a:p>
            <a:pPr marL="171450" indent="-171450">
              <a:buFont typeface="Arial" panose="020B0604020202020204" pitchFamily="34" charset="0"/>
              <a:buChar char="•"/>
            </a:pPr>
            <a:r>
              <a:rPr lang="en-US" dirty="0"/>
              <a:t>Feedback:</a:t>
            </a:r>
          </a:p>
          <a:p>
            <a:pPr marL="628650" lvl="1" indent="-171450">
              <a:buFont typeface="Arial" panose="020B0604020202020204" pitchFamily="34" charset="0"/>
              <a:buChar char="•"/>
            </a:pPr>
            <a:r>
              <a:rPr lang="en-US" dirty="0"/>
              <a:t>I have some information on low-risk guidelines for drinking/drug use. Would you mind if I shared them with you? </a:t>
            </a:r>
          </a:p>
          <a:p>
            <a:pPr marL="1085850" lvl="2" indent="-171450">
              <a:buFont typeface="Arial" panose="020B0604020202020204" pitchFamily="34" charset="0"/>
              <a:buChar char="•"/>
            </a:pPr>
            <a:r>
              <a:rPr lang="en-US" dirty="0"/>
              <a:t>We know that drinking ________ [amount] . . . and/or using drugs such as __________ . . . can put you at risk for social or legal problems, as well as illness and injury. </a:t>
            </a:r>
          </a:p>
          <a:p>
            <a:pPr marL="1085850" lvl="2" indent="-171450">
              <a:buFont typeface="Arial" panose="020B0604020202020204" pitchFamily="34" charset="0"/>
              <a:buChar char="•"/>
            </a:pPr>
            <a:r>
              <a:rPr lang="en-US" dirty="0"/>
              <a:t>It can also cause health problems like [insert relevant medical information]. </a:t>
            </a:r>
          </a:p>
          <a:p>
            <a:pPr marL="628650" lvl="1" indent="-171450">
              <a:buFont typeface="Arial" panose="020B0604020202020204" pitchFamily="34" charset="0"/>
              <a:buChar char="•"/>
            </a:pPr>
            <a:r>
              <a:rPr lang="en-US" dirty="0"/>
              <a:t>What are your thoughts on that?</a:t>
            </a:r>
          </a:p>
          <a:p>
            <a:pPr marL="171450" indent="-171450">
              <a:buFont typeface="Arial" panose="020B0604020202020204" pitchFamily="34" charset="0"/>
              <a:buChar char="•"/>
            </a:pPr>
            <a:r>
              <a:rPr lang="en-US" dirty="0"/>
              <a:t>Readiness</a:t>
            </a:r>
          </a:p>
          <a:p>
            <a:pPr marL="628650" lvl="1" indent="-171450">
              <a:buFont typeface="Arial" panose="020B0604020202020204" pitchFamily="34" charset="0"/>
              <a:buChar char="•"/>
            </a:pPr>
            <a:r>
              <a:rPr lang="en-US" dirty="0"/>
              <a:t>This Readiness Ruler is like the Pain Scale we use to rate current pain. On a scale from 1 to 10, with 1 being not ready at all and 10 being completely ready, how ready are you to make any changes in your drinking/drug use? </a:t>
            </a:r>
          </a:p>
          <a:p>
            <a:pPr marL="628650" lvl="1" indent="-171450">
              <a:buFont typeface="Arial" panose="020B0604020202020204" pitchFamily="34" charset="0"/>
              <a:buChar char="•"/>
            </a:pPr>
            <a:r>
              <a:rPr lang="en-US" dirty="0"/>
              <a:t>Why did you choose that number and not a lower one like a 1 or a 2? </a:t>
            </a:r>
          </a:p>
          <a:p>
            <a:pPr marL="628650" lvl="1" indent="-171450">
              <a:buFont typeface="Arial" panose="020B0604020202020204" pitchFamily="34" charset="0"/>
              <a:buChar char="•"/>
            </a:pPr>
            <a:r>
              <a:rPr lang="en-US" dirty="0"/>
              <a:t>On a scale of 1 to 10, how important is it for you to decrease or quit drinking/drug use? </a:t>
            </a:r>
          </a:p>
          <a:p>
            <a:pPr marL="628650" lvl="1" indent="-171450">
              <a:buFont typeface="Arial" panose="020B0604020202020204" pitchFamily="34" charset="0"/>
              <a:buChar char="•"/>
            </a:pPr>
            <a:r>
              <a:rPr lang="en-US" dirty="0"/>
              <a:t>On a scale of 1 to 10, how confident are you that you will be able to make this change?</a:t>
            </a:r>
          </a:p>
          <a:p>
            <a:pPr marL="171450" indent="-171450">
              <a:buFont typeface="Arial" panose="020B0604020202020204" pitchFamily="34" charset="0"/>
              <a:buChar char="•"/>
            </a:pPr>
            <a:r>
              <a:rPr lang="en-US" dirty="0"/>
              <a:t>Plan:</a:t>
            </a:r>
          </a:p>
          <a:p>
            <a:pPr marL="628650" lvl="1" indent="-171450">
              <a:buFont typeface="Arial" panose="020B0604020202020204" pitchFamily="34" charset="0"/>
              <a:buChar char="•"/>
            </a:pPr>
            <a:r>
              <a:rPr lang="en-US" dirty="0"/>
              <a:t>What are some steps/options that will work for you to stay healthy and safe? </a:t>
            </a:r>
          </a:p>
          <a:p>
            <a:pPr marL="628650" lvl="1" indent="-171450">
              <a:buFont typeface="Arial" panose="020B0604020202020204" pitchFamily="34" charset="0"/>
              <a:buChar char="•"/>
            </a:pPr>
            <a:r>
              <a:rPr lang="en-US" dirty="0"/>
              <a:t>What will help you to reduce the things you don’t like about using [alcohol/drugs]? </a:t>
            </a:r>
          </a:p>
          <a:p>
            <a:pPr marL="628650" lvl="1" indent="-171450">
              <a:buFont typeface="Arial" panose="020B0604020202020204" pitchFamily="34" charset="0"/>
              <a:buChar char="•"/>
            </a:pPr>
            <a:r>
              <a:rPr lang="en-US" dirty="0"/>
              <a:t>What supports do you have for making this change? </a:t>
            </a:r>
          </a:p>
          <a:p>
            <a:pPr marL="628650" lvl="1" indent="-171450">
              <a:buFont typeface="Arial" panose="020B0604020202020204" pitchFamily="34" charset="0"/>
              <a:buChar char="•"/>
            </a:pPr>
            <a:r>
              <a:rPr lang="en-US" dirty="0"/>
              <a:t>Tell me about a challenge you overcame in the past. </a:t>
            </a:r>
          </a:p>
          <a:p>
            <a:pPr marL="628650" lvl="1" indent="-171450">
              <a:buFont typeface="Arial" panose="020B0604020202020204" pitchFamily="34" charset="0"/>
              <a:buChar char="•"/>
            </a:pPr>
            <a:r>
              <a:rPr lang="en-US" dirty="0"/>
              <a:t>How can you use those supports/resources to help you now? </a:t>
            </a:r>
          </a:p>
          <a:p>
            <a:pPr marL="1085850" lvl="2" indent="-171450">
              <a:buFont typeface="Arial" panose="020B0604020202020204" pitchFamily="34" charset="0"/>
              <a:buChar char="•"/>
            </a:pPr>
            <a:r>
              <a:rPr lang="en-US" dirty="0"/>
              <a:t>Is it okay for me to write down your plan for you to keep as a reminder? </a:t>
            </a:r>
          </a:p>
          <a:p>
            <a:pPr marL="628650" lvl="1" indent="-171450">
              <a:buFont typeface="Arial" panose="020B0604020202020204" pitchFamily="34" charset="0"/>
              <a:buChar char="•"/>
            </a:pPr>
            <a:r>
              <a:rPr lang="en-US" dirty="0"/>
              <a:t>Will you summarize the steps you’ll take to change your alcohol/drug use? </a:t>
            </a:r>
          </a:p>
          <a:p>
            <a:pPr marL="628650" lvl="1" indent="-171450">
              <a:buFont typeface="Arial" panose="020B0604020202020204" pitchFamily="34" charset="0"/>
              <a:buChar char="•"/>
            </a:pPr>
            <a:r>
              <a:rPr lang="en-US" dirty="0"/>
              <a:t>I have some additional resources that people sometimes find helpful. </a:t>
            </a:r>
          </a:p>
          <a:p>
            <a:pPr marL="1085850" lvl="2" indent="-171450">
              <a:buFont typeface="Arial" panose="020B0604020202020204" pitchFamily="34" charset="0"/>
              <a:buChar char="•"/>
            </a:pPr>
            <a:r>
              <a:rPr lang="en-US" dirty="0"/>
              <a:t>Would you like to hear about them? </a:t>
            </a:r>
          </a:p>
          <a:p>
            <a:pPr marL="628650" lvl="1" indent="-171450">
              <a:buFont typeface="Arial" panose="020B0604020202020204" pitchFamily="34" charset="0"/>
              <a:buChar char="•"/>
            </a:pPr>
            <a:r>
              <a:rPr lang="en-US" dirty="0"/>
              <a:t>Thank you for talking with me today.</a:t>
            </a:r>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19</a:t>
            </a:fld>
            <a:endParaRPr lang="en-US"/>
          </a:p>
        </p:txBody>
      </p:sp>
    </p:spTree>
    <p:extLst>
      <p:ext uri="{BB962C8B-B14F-4D97-AF65-F5344CB8AC3E}">
        <p14:creationId xmlns:p14="http://schemas.microsoft.com/office/powerpoint/2010/main" val="148849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Rapport:</a:t>
            </a:r>
          </a:p>
          <a:p>
            <a:pPr marL="628650" lvl="1" indent="-171450">
              <a:buFont typeface="Arial" panose="020B0604020202020204" pitchFamily="34" charset="0"/>
              <a:buChar char="•"/>
            </a:pPr>
            <a:r>
              <a:rPr lang="en-US" dirty="0"/>
              <a:t>I appreciate you answering our health questionnaire. I’d like to take a few minutes to talk about your results. Is that okay with you? </a:t>
            </a:r>
          </a:p>
          <a:p>
            <a:pPr marL="628650" lvl="1" indent="-171450">
              <a:buFont typeface="Arial" panose="020B0604020202020204" pitchFamily="34" charset="0"/>
              <a:buChar char="•"/>
            </a:pPr>
            <a:r>
              <a:rPr lang="en-US" dirty="0"/>
              <a:t>Tell me about a typical day in your life. Where does your current [alcohol/drug] use fit in?</a:t>
            </a:r>
          </a:p>
          <a:p>
            <a:pPr marL="171450" indent="-171450">
              <a:buFont typeface="Arial" panose="020B0604020202020204" pitchFamily="34" charset="0"/>
              <a:buChar char="•"/>
            </a:pPr>
            <a:r>
              <a:rPr lang="en-US" dirty="0"/>
              <a:t>Pros/cons:</a:t>
            </a:r>
          </a:p>
          <a:p>
            <a:pPr marL="628650" lvl="1" indent="-171450">
              <a:buFont typeface="Arial" panose="020B0604020202020204" pitchFamily="34" charset="0"/>
              <a:buChar char="•"/>
            </a:pPr>
            <a:r>
              <a:rPr lang="en-US" dirty="0"/>
              <a:t>Help me understand, through your eyes, the good things about using [alcohol/drugs]? </a:t>
            </a:r>
          </a:p>
          <a:p>
            <a:pPr marL="628650" lvl="1" indent="-171450">
              <a:buFont typeface="Arial" panose="020B0604020202020204" pitchFamily="34" charset="0"/>
              <a:buChar char="•"/>
            </a:pPr>
            <a:r>
              <a:rPr lang="en-US" dirty="0"/>
              <a:t>What are some of the not-so-good things? So, on one hand [PROS] and on the other [CONS]</a:t>
            </a:r>
          </a:p>
          <a:p>
            <a:pPr marL="171450" indent="-171450">
              <a:buFont typeface="Arial" panose="020B0604020202020204" pitchFamily="34" charset="0"/>
              <a:buChar char="•"/>
            </a:pPr>
            <a:r>
              <a:rPr lang="en-US" dirty="0"/>
              <a:t>Feedback:</a:t>
            </a:r>
          </a:p>
          <a:p>
            <a:pPr marL="628650" lvl="1" indent="-171450">
              <a:buFont typeface="Arial" panose="020B0604020202020204" pitchFamily="34" charset="0"/>
              <a:buChar char="•"/>
            </a:pPr>
            <a:r>
              <a:rPr lang="en-US" dirty="0"/>
              <a:t>I have some information on low-risk guidelines for drinking/drug use. Would you mind if I shared them with you? </a:t>
            </a:r>
          </a:p>
          <a:p>
            <a:pPr marL="1085850" lvl="2" indent="-171450">
              <a:buFont typeface="Arial" panose="020B0604020202020204" pitchFamily="34" charset="0"/>
              <a:buChar char="•"/>
            </a:pPr>
            <a:r>
              <a:rPr lang="en-US" dirty="0"/>
              <a:t>We know that drinking ________ [amount] . . . and/or using drugs such as __________ . . . can put you at risk for social or legal problems, as well as illness and injury. </a:t>
            </a:r>
          </a:p>
          <a:p>
            <a:pPr marL="1085850" lvl="2" indent="-171450">
              <a:buFont typeface="Arial" panose="020B0604020202020204" pitchFamily="34" charset="0"/>
              <a:buChar char="•"/>
            </a:pPr>
            <a:r>
              <a:rPr lang="en-US" dirty="0"/>
              <a:t>It can also cause health problems like [insert relevant medical information]. </a:t>
            </a:r>
          </a:p>
          <a:p>
            <a:pPr marL="628650" lvl="1" indent="-171450">
              <a:buFont typeface="Arial" panose="020B0604020202020204" pitchFamily="34" charset="0"/>
              <a:buChar char="•"/>
            </a:pPr>
            <a:r>
              <a:rPr lang="en-US" dirty="0"/>
              <a:t>What are your thoughts on that?</a:t>
            </a:r>
          </a:p>
          <a:p>
            <a:pPr marL="171450" indent="-171450">
              <a:buFont typeface="Arial" panose="020B0604020202020204" pitchFamily="34" charset="0"/>
              <a:buChar char="•"/>
            </a:pPr>
            <a:r>
              <a:rPr lang="en-US" dirty="0"/>
              <a:t>Readiness</a:t>
            </a:r>
          </a:p>
          <a:p>
            <a:pPr marL="628650" lvl="1" indent="-171450">
              <a:buFont typeface="Arial" panose="020B0604020202020204" pitchFamily="34" charset="0"/>
              <a:buChar char="•"/>
            </a:pPr>
            <a:r>
              <a:rPr lang="en-US" dirty="0"/>
              <a:t>This Readiness Ruler is like the Pain Scale we use to rate current pain. On a scale from 1 to 10, with 1 being not ready at all and 10 being completely ready, how ready are you to make any changes in your drinking/drug use? </a:t>
            </a:r>
          </a:p>
          <a:p>
            <a:pPr marL="628650" lvl="1" indent="-171450">
              <a:buFont typeface="Arial" panose="020B0604020202020204" pitchFamily="34" charset="0"/>
              <a:buChar char="•"/>
            </a:pPr>
            <a:r>
              <a:rPr lang="en-US" dirty="0"/>
              <a:t>Why did you choose that number and not a lower one like a 1 or a 2? </a:t>
            </a:r>
          </a:p>
          <a:p>
            <a:pPr marL="628650" lvl="1" indent="-171450">
              <a:buFont typeface="Arial" panose="020B0604020202020204" pitchFamily="34" charset="0"/>
              <a:buChar char="•"/>
            </a:pPr>
            <a:r>
              <a:rPr lang="en-US" dirty="0"/>
              <a:t>On a scale of 1 to 10, how important is it for you to decrease or quit drinking/drug use? </a:t>
            </a:r>
          </a:p>
          <a:p>
            <a:pPr marL="628650" lvl="1" indent="-171450">
              <a:buFont typeface="Arial" panose="020B0604020202020204" pitchFamily="34" charset="0"/>
              <a:buChar char="•"/>
            </a:pPr>
            <a:r>
              <a:rPr lang="en-US" dirty="0"/>
              <a:t>On a scale of 1 to 10, how confident are you that you will be able to make this change?</a:t>
            </a:r>
          </a:p>
          <a:p>
            <a:pPr marL="171450" indent="-171450">
              <a:buFont typeface="Arial" panose="020B0604020202020204" pitchFamily="34" charset="0"/>
              <a:buChar char="•"/>
            </a:pPr>
            <a:r>
              <a:rPr lang="en-US" dirty="0"/>
              <a:t>Plan:</a:t>
            </a:r>
          </a:p>
          <a:p>
            <a:pPr marL="628650" lvl="1" indent="-171450">
              <a:buFont typeface="Arial" panose="020B0604020202020204" pitchFamily="34" charset="0"/>
              <a:buChar char="•"/>
            </a:pPr>
            <a:r>
              <a:rPr lang="en-US" dirty="0"/>
              <a:t>What are some steps/options that will work for you to stay healthy and safe? </a:t>
            </a:r>
          </a:p>
          <a:p>
            <a:pPr marL="628650" lvl="1" indent="-171450">
              <a:buFont typeface="Arial" panose="020B0604020202020204" pitchFamily="34" charset="0"/>
              <a:buChar char="•"/>
            </a:pPr>
            <a:r>
              <a:rPr lang="en-US" dirty="0"/>
              <a:t>What will help you to reduce the things you don’t like about using [alcohol/drugs]? </a:t>
            </a:r>
          </a:p>
          <a:p>
            <a:pPr marL="628650" lvl="1" indent="-171450">
              <a:buFont typeface="Arial" panose="020B0604020202020204" pitchFamily="34" charset="0"/>
              <a:buChar char="•"/>
            </a:pPr>
            <a:r>
              <a:rPr lang="en-US" dirty="0"/>
              <a:t>What supports do you have for making this change? </a:t>
            </a:r>
          </a:p>
          <a:p>
            <a:pPr marL="628650" lvl="1" indent="-171450">
              <a:buFont typeface="Arial" panose="020B0604020202020204" pitchFamily="34" charset="0"/>
              <a:buChar char="•"/>
            </a:pPr>
            <a:r>
              <a:rPr lang="en-US" dirty="0"/>
              <a:t>Tell me about a challenge you overcame in the past. </a:t>
            </a:r>
          </a:p>
          <a:p>
            <a:pPr marL="628650" lvl="1" indent="-171450">
              <a:buFont typeface="Arial" panose="020B0604020202020204" pitchFamily="34" charset="0"/>
              <a:buChar char="•"/>
            </a:pPr>
            <a:r>
              <a:rPr lang="en-US" dirty="0"/>
              <a:t>How can you use those supports/resources to help you now? </a:t>
            </a:r>
          </a:p>
          <a:p>
            <a:pPr marL="1085850" lvl="2" indent="-171450">
              <a:buFont typeface="Arial" panose="020B0604020202020204" pitchFamily="34" charset="0"/>
              <a:buChar char="•"/>
            </a:pPr>
            <a:r>
              <a:rPr lang="en-US" dirty="0"/>
              <a:t>Is it okay for me to write down your plan for you to keep as a reminder? </a:t>
            </a:r>
          </a:p>
          <a:p>
            <a:pPr marL="628650" lvl="1" indent="-171450">
              <a:buFont typeface="Arial" panose="020B0604020202020204" pitchFamily="34" charset="0"/>
              <a:buChar char="•"/>
            </a:pPr>
            <a:r>
              <a:rPr lang="en-US" dirty="0"/>
              <a:t>Will you summarize the steps you’ll take to change your alcohol/drug use? </a:t>
            </a:r>
          </a:p>
          <a:p>
            <a:pPr marL="628650" lvl="1" indent="-171450">
              <a:buFont typeface="Arial" panose="020B0604020202020204" pitchFamily="34" charset="0"/>
              <a:buChar char="•"/>
            </a:pPr>
            <a:r>
              <a:rPr lang="en-US" dirty="0"/>
              <a:t>I have some additional resources that people sometimes find helpful. </a:t>
            </a:r>
          </a:p>
          <a:p>
            <a:pPr marL="1085850" lvl="2" indent="-171450">
              <a:buFont typeface="Arial" panose="020B0604020202020204" pitchFamily="34" charset="0"/>
              <a:buChar char="•"/>
            </a:pPr>
            <a:r>
              <a:rPr lang="en-US" dirty="0"/>
              <a:t>Would you like to hear about them? </a:t>
            </a:r>
          </a:p>
          <a:p>
            <a:pPr marL="628650" lvl="1" indent="-171450">
              <a:buFont typeface="Arial" panose="020B0604020202020204" pitchFamily="34" charset="0"/>
              <a:buChar char="•"/>
            </a:pPr>
            <a:r>
              <a:rPr lang="en-US" dirty="0"/>
              <a:t>Thank you for talking with me today.</a:t>
            </a:r>
          </a:p>
          <a:p>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20</a:t>
            </a:fld>
            <a:endParaRPr lang="en-US"/>
          </a:p>
        </p:txBody>
      </p:sp>
    </p:spTree>
    <p:extLst>
      <p:ext uri="{BB962C8B-B14F-4D97-AF65-F5344CB8AC3E}">
        <p14:creationId xmlns:p14="http://schemas.microsoft.com/office/powerpoint/2010/main" val="199650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DARN =</a:t>
            </a:r>
            <a:r>
              <a:rPr lang="en-US" baseline="0" dirty="0"/>
              <a:t> preparatory change talk</a:t>
            </a:r>
            <a:endParaRPr lang="en-US" dirty="0"/>
          </a:p>
          <a:p>
            <a:pPr marL="628650" lvl="1" indent="-171450">
              <a:buFont typeface="Arial" panose="020B0604020202020204" pitchFamily="34" charset="0"/>
              <a:buChar char="•"/>
            </a:pPr>
            <a:r>
              <a:rPr lang="en-US" dirty="0"/>
              <a:t>Desire</a:t>
            </a:r>
          </a:p>
          <a:p>
            <a:pPr marL="1085850" lvl="2" indent="-171450">
              <a:buFont typeface="Arial" panose="020B0604020202020204" pitchFamily="34" charset="0"/>
              <a:buChar char="•"/>
            </a:pPr>
            <a:r>
              <a:rPr lang="en-US" dirty="0"/>
              <a:t>I want, I wish, I hope</a:t>
            </a:r>
          </a:p>
          <a:p>
            <a:pPr marL="628650" lvl="1" indent="-171450">
              <a:buFont typeface="Arial" panose="020B0604020202020204" pitchFamily="34" charset="0"/>
              <a:buChar char="•"/>
            </a:pPr>
            <a:r>
              <a:rPr lang="en-US" dirty="0"/>
              <a:t>Ability</a:t>
            </a:r>
            <a:r>
              <a:rPr lang="en-US" baseline="0" dirty="0"/>
              <a:t> </a:t>
            </a:r>
          </a:p>
          <a:p>
            <a:pPr marL="1085850" lvl="2" indent="-171450">
              <a:buFont typeface="Arial" panose="020B0604020202020204" pitchFamily="34" charset="0"/>
              <a:buChar char="•"/>
            </a:pPr>
            <a:r>
              <a:rPr lang="en-US" baseline="0" dirty="0"/>
              <a:t>I can, I am able to, I could do it</a:t>
            </a:r>
          </a:p>
          <a:p>
            <a:pPr marL="628650" lvl="1" indent="-171450">
              <a:buFont typeface="Arial" panose="020B0604020202020204" pitchFamily="34" charset="0"/>
              <a:buChar char="•"/>
            </a:pPr>
            <a:r>
              <a:rPr lang="en-US" baseline="0" dirty="0"/>
              <a:t>Reasons</a:t>
            </a:r>
          </a:p>
          <a:p>
            <a:pPr marL="1085850" lvl="2" indent="-171450">
              <a:buFont typeface="Arial" panose="020B0604020202020204" pitchFamily="34" charset="0"/>
              <a:buChar char="•"/>
            </a:pPr>
            <a:r>
              <a:rPr lang="en-US" baseline="0" dirty="0"/>
              <a:t>If I stop drinking than I won’t lose my job</a:t>
            </a:r>
          </a:p>
          <a:p>
            <a:pPr marL="628650" lvl="1" indent="-171450">
              <a:buFont typeface="Arial" panose="020B0604020202020204" pitchFamily="34" charset="0"/>
              <a:buChar char="•"/>
            </a:pPr>
            <a:r>
              <a:rPr lang="en-US" baseline="0" dirty="0"/>
              <a:t>Needs</a:t>
            </a:r>
          </a:p>
          <a:p>
            <a:pPr marL="1085850" lvl="2" indent="-171450">
              <a:buFont typeface="Arial" panose="020B0604020202020204" pitchFamily="34" charset="0"/>
              <a:buChar char="•"/>
            </a:pPr>
            <a:r>
              <a:rPr lang="en-US" baseline="0" dirty="0"/>
              <a:t>I need, I must, I can’t keep</a:t>
            </a:r>
          </a:p>
          <a:p>
            <a:pPr marL="171450" indent="-171450">
              <a:buFont typeface="Arial" panose="020B0604020202020204" pitchFamily="34" charset="0"/>
              <a:buChar char="•"/>
            </a:pPr>
            <a:r>
              <a:rPr lang="en-US" baseline="0" dirty="0"/>
              <a:t>CAT = mobilizing change</a:t>
            </a:r>
          </a:p>
          <a:p>
            <a:pPr marL="628650" lvl="1" indent="-171450">
              <a:buFont typeface="Arial" panose="020B0604020202020204" pitchFamily="34" charset="0"/>
              <a:buChar char="•"/>
            </a:pPr>
            <a:r>
              <a:rPr lang="en-US" baseline="0" dirty="0"/>
              <a:t>Commitment</a:t>
            </a:r>
          </a:p>
          <a:p>
            <a:pPr marL="1085850" lvl="2" indent="-171450">
              <a:buFont typeface="Arial" panose="020B0604020202020204" pitchFamily="34" charset="0"/>
              <a:buChar char="•"/>
            </a:pPr>
            <a:r>
              <a:rPr lang="en-US" baseline="0" dirty="0"/>
              <a:t>I’m prepared, I’m going to, I swear</a:t>
            </a:r>
          </a:p>
          <a:p>
            <a:pPr marL="628650" lvl="1" indent="-171450">
              <a:buFont typeface="Arial" panose="020B0604020202020204" pitchFamily="34" charset="0"/>
              <a:buChar char="•"/>
            </a:pPr>
            <a:r>
              <a:rPr lang="en-US" baseline="0" dirty="0"/>
              <a:t>Activation </a:t>
            </a:r>
          </a:p>
          <a:p>
            <a:pPr marL="1085850" lvl="2" indent="-171450">
              <a:buFont typeface="Arial" panose="020B0604020202020204" pitchFamily="34" charset="0"/>
              <a:buChar char="•"/>
            </a:pPr>
            <a:r>
              <a:rPr lang="en-US" baseline="0" dirty="0"/>
              <a:t>I’m ready to, I plan to</a:t>
            </a:r>
          </a:p>
          <a:p>
            <a:pPr marL="628650" lvl="1" indent="-171450">
              <a:buFont typeface="Arial" panose="020B0604020202020204" pitchFamily="34" charset="0"/>
              <a:buChar char="•"/>
            </a:pPr>
            <a:r>
              <a:rPr lang="en-US" baseline="0" dirty="0"/>
              <a:t>Taking Steps</a:t>
            </a:r>
          </a:p>
          <a:p>
            <a:pPr marL="1085850" lvl="2" indent="-171450">
              <a:buFont typeface="Arial" panose="020B0604020202020204" pitchFamily="34" charset="0"/>
              <a:buChar char="•"/>
            </a:pPr>
            <a:r>
              <a:rPr lang="en-US" baseline="0" dirty="0"/>
              <a:t>I got rid of the alcohol in the house</a:t>
            </a:r>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21</a:t>
            </a:fld>
            <a:endParaRPr lang="en-US"/>
          </a:p>
        </p:txBody>
      </p:sp>
    </p:spTree>
    <p:extLst>
      <p:ext uri="{BB962C8B-B14F-4D97-AF65-F5344CB8AC3E}">
        <p14:creationId xmlns:p14="http://schemas.microsoft.com/office/powerpoint/2010/main" val="317769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Rational: if</a:t>
            </a:r>
            <a:r>
              <a:rPr lang="en-US" baseline="0" dirty="0"/>
              <a:t> you identify what you want to change, we can take steps to work on that</a:t>
            </a:r>
          </a:p>
          <a:p>
            <a:pPr marL="171450" indent="-171450">
              <a:buFont typeface="Arial" panose="020B0604020202020204" pitchFamily="34" charset="0"/>
              <a:buChar char="•"/>
            </a:pPr>
            <a:r>
              <a:rPr lang="en-US" baseline="0" dirty="0"/>
              <a:t>Outcomes: list the things you want to get out of these appointments</a:t>
            </a:r>
          </a:p>
          <a:p>
            <a:pPr marL="171450" indent="-171450">
              <a:buFont typeface="Arial" panose="020B0604020202020204" pitchFamily="34" charset="0"/>
              <a:buChar char="•"/>
            </a:pPr>
            <a:r>
              <a:rPr lang="en-US" baseline="0" dirty="0"/>
              <a:t>Specifics: what is the target goal and what is the patient’s role</a:t>
            </a:r>
          </a:p>
          <a:p>
            <a:pPr marL="171450" indent="-171450">
              <a:buFont typeface="Arial" panose="020B0604020202020204" pitchFamily="34" charset="0"/>
              <a:buChar char="•"/>
            </a:pPr>
            <a:r>
              <a:rPr lang="en-US" baseline="0" dirty="0"/>
              <a:t>Positive: list some things you want rather than what you don’t want</a:t>
            </a:r>
          </a:p>
          <a:p>
            <a:pPr marL="171450" indent="-171450">
              <a:buFont typeface="Arial" panose="020B0604020202020204" pitchFamily="34" charset="0"/>
              <a:buChar char="•"/>
            </a:pPr>
            <a:r>
              <a:rPr lang="en-US" baseline="0" dirty="0"/>
              <a:t>Define: what does it look when you are using substance vs when you’re not using</a:t>
            </a:r>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22</a:t>
            </a:fld>
            <a:endParaRPr lang="en-US"/>
          </a:p>
        </p:txBody>
      </p:sp>
    </p:spTree>
    <p:extLst>
      <p:ext uri="{BB962C8B-B14F-4D97-AF65-F5344CB8AC3E}">
        <p14:creationId xmlns:p14="http://schemas.microsoft.com/office/powerpoint/2010/main" val="420422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6B30BE5-994E-4B92-A17B-30B08A158FC0}" type="slidenum">
              <a:rPr lang="en-US" smtClean="0"/>
              <a:t>23</a:t>
            </a:fld>
            <a:endParaRPr lang="en-US"/>
          </a:p>
        </p:txBody>
      </p:sp>
    </p:spTree>
    <p:extLst>
      <p:ext uri="{BB962C8B-B14F-4D97-AF65-F5344CB8AC3E}">
        <p14:creationId xmlns:p14="http://schemas.microsoft.com/office/powerpoint/2010/main" val="3075309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0272" r="1"/>
          <a:stretch/>
        </p:blipFill>
        <p:spPr>
          <a:xfrm>
            <a:off x="-8164" y="0"/>
            <a:ext cx="9150758" cy="686825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363" y="974492"/>
            <a:ext cx="3743219" cy="1238029"/>
          </a:xfrm>
          <a:prstGeom prst="rect">
            <a:avLst/>
          </a:prstGeom>
        </p:spPr>
      </p:pic>
    </p:spTree>
    <p:extLst>
      <p:ext uri="{BB962C8B-B14F-4D97-AF65-F5344CB8AC3E}">
        <p14:creationId xmlns:p14="http://schemas.microsoft.com/office/powerpoint/2010/main" val="65186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176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a:solidFill>
                <a:schemeClr val="bg1">
                  <a:lumMod val="85000"/>
                </a:schemeClr>
              </a:solidFill>
            </a:endParaRPr>
          </a:p>
        </p:txBody>
      </p:sp>
      <p:grpSp>
        <p:nvGrpSpPr>
          <p:cNvPr id="10" name="Group 9"/>
          <p:cNvGrpSpPr/>
          <p:nvPr userDrawn="1"/>
        </p:nvGrpSpPr>
        <p:grpSpPr>
          <a:xfrm>
            <a:off x="0" y="1450311"/>
            <a:ext cx="9144000" cy="998976"/>
            <a:chOff x="0" y="2247253"/>
            <a:chExt cx="12192000" cy="1322751"/>
          </a:xfrm>
        </p:grpSpPr>
        <p:sp>
          <p:nvSpPr>
            <p:cNvPr id="11" name="TextBox 10"/>
            <p:cNvSpPr txBox="1"/>
            <p:nvPr/>
          </p:nvSpPr>
          <p:spPr>
            <a:xfrm>
              <a:off x="0" y="2800563"/>
              <a:ext cx="12192000" cy="769441"/>
            </a:xfrm>
            <a:prstGeom prst="rect">
              <a:avLst/>
            </a:prstGeom>
            <a:noFill/>
          </p:spPr>
          <p:txBody>
            <a:bodyPr wrap="square" rtlCol="0">
              <a:spAutoFit/>
            </a:bodyPr>
            <a:lstStyle/>
            <a:p>
              <a:pPr algn="ctr"/>
              <a:r>
                <a:rPr lang="en-US" sz="4400" dirty="0">
                  <a:solidFill>
                    <a:srgbClr val="5BBFC0"/>
                  </a:solidFill>
                </a:rPr>
                <a:t>Improving health through change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300" y="2247253"/>
              <a:ext cx="8352346" cy="553310"/>
            </a:xfrm>
            <a:prstGeom prst="rect">
              <a:avLst/>
            </a:prstGeom>
          </p:spPr>
        </p:pic>
      </p:grpSp>
      <p:pic>
        <p:nvPicPr>
          <p:cNvPr id="9" name="Picture 8"/>
          <p:cNvPicPr>
            <a:picLocks noChangeAspect="1"/>
          </p:cNvPicPr>
          <p:nvPr userDrawn="1"/>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45330" y="6573152"/>
            <a:ext cx="291713" cy="117402"/>
          </a:xfrm>
          <a:prstGeom prst="rect">
            <a:avLst/>
          </a:prstGeom>
        </p:spPr>
      </p:pic>
      <p:sp>
        <p:nvSpPr>
          <p:cNvPr id="13" name="Title 1"/>
          <p:cNvSpPr txBox="1">
            <a:spLocks/>
          </p:cNvSpPr>
          <p:nvPr userDrawn="1"/>
        </p:nvSpPr>
        <p:spPr>
          <a:xfrm>
            <a:off x="8616044" y="6518710"/>
            <a:ext cx="595993"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100" smtClean="0">
                <a:solidFill>
                  <a:schemeClr val="bg1">
                    <a:lumMod val="75000"/>
                  </a:schemeClr>
                </a:solidFill>
              </a:rPr>
              <a:t>‹#›</a:t>
            </a:fld>
            <a:endParaRPr lang="en-US" sz="1000" dirty="0">
              <a:solidFill>
                <a:schemeClr val="bg1">
                  <a:lumMod val="75000"/>
                </a:schemeClr>
              </a:solidFill>
            </a:endParaRPr>
          </a:p>
        </p:txBody>
      </p:sp>
    </p:spTree>
    <p:extLst>
      <p:ext uri="{BB962C8B-B14F-4D97-AF65-F5344CB8AC3E}">
        <p14:creationId xmlns:p14="http://schemas.microsoft.com/office/powerpoint/2010/main" val="171302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0383"/>
          <a:stretch/>
        </p:blipFill>
        <p:spPr>
          <a:xfrm>
            <a:off x="-8164" y="0"/>
            <a:ext cx="9152164" cy="686825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363" y="974492"/>
            <a:ext cx="3743219" cy="1238029"/>
          </a:xfrm>
          <a:prstGeom prst="rect">
            <a:avLst/>
          </a:prstGeom>
        </p:spPr>
      </p:pic>
    </p:spTree>
    <p:extLst>
      <p:ext uri="{BB962C8B-B14F-4D97-AF65-F5344CB8AC3E}">
        <p14:creationId xmlns:p14="http://schemas.microsoft.com/office/powerpoint/2010/main" val="324033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9507" t="8180" r="27" b="33924"/>
          <a:stretch/>
        </p:blipFill>
        <p:spPr>
          <a:xfrm>
            <a:off x="1" y="-20320"/>
            <a:ext cx="9178556" cy="6871496"/>
          </a:xfrm>
          <a:prstGeom prst="rect">
            <a:avLst/>
          </a:prstGeom>
        </p:spPr>
      </p:pic>
      <p:sp>
        <p:nvSpPr>
          <p:cNvPr id="7" name="Title 1"/>
          <p:cNvSpPr>
            <a:spLocks noGrp="1"/>
          </p:cNvSpPr>
          <p:nvPr>
            <p:ph type="title" hasCustomPrompt="1"/>
          </p:nvPr>
        </p:nvSpPr>
        <p:spPr>
          <a:xfrm>
            <a:off x="3411855" y="903620"/>
            <a:ext cx="3608070" cy="854075"/>
          </a:xfr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dirty="0"/>
              <a:t>Agenda</a:t>
            </a:r>
          </a:p>
        </p:txBody>
      </p:sp>
      <p:sp>
        <p:nvSpPr>
          <p:cNvPr id="8" name="Content Placeholder 2"/>
          <p:cNvSpPr>
            <a:spLocks noGrp="1"/>
          </p:cNvSpPr>
          <p:nvPr>
            <p:ph idx="1" hasCustomPrompt="1"/>
          </p:nvPr>
        </p:nvSpPr>
        <p:spPr>
          <a:xfrm>
            <a:off x="3411857" y="1866265"/>
            <a:ext cx="4100811" cy="4351338"/>
          </a:xfrm>
        </p:spPr>
        <p:txBody>
          <a:bodyPr/>
          <a:lstStyle>
            <a:lvl1pPr>
              <a:defRPr sz="2000">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dirty="0"/>
              <a:t>Bullet 1</a:t>
            </a:r>
          </a:p>
          <a:p>
            <a:pPr lvl="0"/>
            <a:r>
              <a:rPr lang="en-US" dirty="0"/>
              <a:t>Bullet 2</a:t>
            </a:r>
          </a:p>
          <a:p>
            <a:pPr lvl="0"/>
            <a:endParaRPr lang="en-US" dirty="0"/>
          </a:p>
        </p:txBody>
      </p:sp>
      <p:pic>
        <p:nvPicPr>
          <p:cNvPr id="10" name="Picture 9"/>
          <p:cNvPicPr>
            <a:picLocks noChangeAspect="1"/>
          </p:cNvPicPr>
          <p:nvPr userDrawn="1"/>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45330" y="6573152"/>
            <a:ext cx="291713" cy="117402"/>
          </a:xfrm>
          <a:prstGeom prst="rect">
            <a:avLst/>
          </a:prstGeom>
        </p:spPr>
      </p:pic>
      <p:sp>
        <p:nvSpPr>
          <p:cNvPr id="11" name="Title 1"/>
          <p:cNvSpPr txBox="1">
            <a:spLocks/>
          </p:cNvSpPr>
          <p:nvPr userDrawn="1"/>
        </p:nvSpPr>
        <p:spPr>
          <a:xfrm>
            <a:off x="8616044" y="6518710"/>
            <a:ext cx="595993"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100" smtClean="0">
                <a:solidFill>
                  <a:schemeClr val="tx2">
                    <a:lumMod val="60000"/>
                    <a:lumOff val="40000"/>
                  </a:schemeClr>
                </a:solidFill>
              </a:rPr>
              <a:t>‹#›</a:t>
            </a:fld>
            <a:endParaRPr lang="en-US" sz="1000" dirty="0">
              <a:solidFill>
                <a:schemeClr val="tx2">
                  <a:lumMod val="60000"/>
                  <a:lumOff val="40000"/>
                </a:schemeClr>
              </a:solidFill>
            </a:endParaRPr>
          </a:p>
        </p:txBody>
      </p:sp>
    </p:spTree>
    <p:extLst>
      <p:ext uri="{BB962C8B-B14F-4D97-AF65-F5344CB8AC3E}">
        <p14:creationId xmlns:p14="http://schemas.microsoft.com/office/powerpoint/2010/main" val="48804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45330" y="6573152"/>
            <a:ext cx="291713" cy="117402"/>
          </a:xfrm>
          <a:prstGeom prst="rect">
            <a:avLst/>
          </a:prstGeom>
        </p:spPr>
      </p:pic>
      <p:sp>
        <p:nvSpPr>
          <p:cNvPr id="8" name="Title 1"/>
          <p:cNvSpPr txBox="1">
            <a:spLocks/>
          </p:cNvSpPr>
          <p:nvPr userDrawn="1"/>
        </p:nvSpPr>
        <p:spPr>
          <a:xfrm>
            <a:off x="8616044" y="6518710"/>
            <a:ext cx="595993"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100" smtClean="0">
                <a:solidFill>
                  <a:schemeClr val="bg1">
                    <a:lumMod val="75000"/>
                  </a:schemeClr>
                </a:solidFill>
              </a:rPr>
              <a:t>‹#›</a:t>
            </a:fld>
            <a:endParaRPr lang="en-US" sz="1000" dirty="0">
              <a:solidFill>
                <a:schemeClr val="bg1">
                  <a:lumMod val="75000"/>
                </a:schemeClr>
              </a:solidFill>
            </a:endParaRPr>
          </a:p>
        </p:txBody>
      </p:sp>
    </p:spTree>
    <p:extLst>
      <p:ext uri="{BB962C8B-B14F-4D97-AF65-F5344CB8AC3E}">
        <p14:creationId xmlns:p14="http://schemas.microsoft.com/office/powerpoint/2010/main" val="14396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SmartArt Placeholder 3"/>
          <p:cNvSpPr>
            <a:spLocks noGrp="1"/>
          </p:cNvSpPr>
          <p:nvPr>
            <p:ph type="dgm" sz="quarter" idx="10"/>
          </p:nvPr>
        </p:nvSpPr>
        <p:spPr>
          <a:xfrm>
            <a:off x="628650" y="1849438"/>
            <a:ext cx="7886700" cy="4146550"/>
          </a:xfrm>
        </p:spPr>
        <p:txBody>
          <a:bodyPr/>
          <a:lstStyle/>
          <a:p>
            <a:endParaRPr lang="en-US"/>
          </a:p>
        </p:txBody>
      </p:sp>
      <p:pic>
        <p:nvPicPr>
          <p:cNvPr id="9" name="Picture 8"/>
          <p:cNvPicPr>
            <a:picLocks noChangeAspect="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45330" y="6573152"/>
            <a:ext cx="291713" cy="117402"/>
          </a:xfrm>
          <a:prstGeom prst="rect">
            <a:avLst/>
          </a:prstGeom>
        </p:spPr>
      </p:pic>
      <p:sp>
        <p:nvSpPr>
          <p:cNvPr id="10" name="Title 1"/>
          <p:cNvSpPr txBox="1">
            <a:spLocks/>
          </p:cNvSpPr>
          <p:nvPr userDrawn="1"/>
        </p:nvSpPr>
        <p:spPr>
          <a:xfrm>
            <a:off x="8616044" y="6518710"/>
            <a:ext cx="595993"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100" smtClean="0">
                <a:solidFill>
                  <a:schemeClr val="bg1">
                    <a:lumMod val="75000"/>
                  </a:schemeClr>
                </a:solidFill>
              </a:rPr>
              <a:t>‹#›</a:t>
            </a:fld>
            <a:endParaRPr lang="en-US" sz="1000" dirty="0">
              <a:solidFill>
                <a:schemeClr val="bg1">
                  <a:lumMod val="75000"/>
                </a:schemeClr>
              </a:solidFill>
            </a:endParaRPr>
          </a:p>
        </p:txBody>
      </p:sp>
    </p:spTree>
    <p:extLst>
      <p:ext uri="{BB962C8B-B14F-4D97-AF65-F5344CB8AC3E}">
        <p14:creationId xmlns:p14="http://schemas.microsoft.com/office/powerpoint/2010/main" val="67756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p:cNvPicPr>
            <a:picLocks noChangeAspect="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45330" y="6573152"/>
            <a:ext cx="291713" cy="117402"/>
          </a:xfrm>
          <a:prstGeom prst="rect">
            <a:avLst/>
          </a:prstGeom>
        </p:spPr>
      </p:pic>
      <p:sp>
        <p:nvSpPr>
          <p:cNvPr id="11" name="Title 1"/>
          <p:cNvSpPr txBox="1">
            <a:spLocks/>
          </p:cNvSpPr>
          <p:nvPr userDrawn="1"/>
        </p:nvSpPr>
        <p:spPr>
          <a:xfrm>
            <a:off x="8616044" y="6518710"/>
            <a:ext cx="595993"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100" smtClean="0">
                <a:solidFill>
                  <a:schemeClr val="bg1">
                    <a:lumMod val="75000"/>
                  </a:schemeClr>
                </a:solidFill>
              </a:rPr>
              <a:t>‹#›</a:t>
            </a:fld>
            <a:endParaRPr lang="en-US" sz="1000" dirty="0">
              <a:solidFill>
                <a:schemeClr val="bg1">
                  <a:lumMod val="75000"/>
                </a:schemeClr>
              </a:solidFill>
            </a:endParaRPr>
          </a:p>
        </p:txBody>
      </p:sp>
    </p:spTree>
    <p:extLst>
      <p:ext uri="{BB962C8B-B14F-4D97-AF65-F5344CB8AC3E}">
        <p14:creationId xmlns:p14="http://schemas.microsoft.com/office/powerpoint/2010/main" val="316261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391" y="865415"/>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551464" y="0"/>
            <a:ext cx="4965077"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8391" y="2465615"/>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p:cNvPicPr>
            <a:picLocks noChangeAspect="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45330" y="6573152"/>
            <a:ext cx="291713" cy="117402"/>
          </a:xfrm>
          <a:prstGeom prst="rect">
            <a:avLst/>
          </a:prstGeom>
        </p:spPr>
      </p:pic>
      <p:sp>
        <p:nvSpPr>
          <p:cNvPr id="11" name="Title 1"/>
          <p:cNvSpPr txBox="1">
            <a:spLocks/>
          </p:cNvSpPr>
          <p:nvPr userDrawn="1"/>
        </p:nvSpPr>
        <p:spPr>
          <a:xfrm>
            <a:off x="8616044" y="6518710"/>
            <a:ext cx="595993"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100" smtClean="0">
                <a:solidFill>
                  <a:schemeClr val="bg1">
                    <a:lumMod val="75000"/>
                  </a:schemeClr>
                </a:solidFill>
              </a:rPr>
              <a:t>‹#›</a:t>
            </a:fld>
            <a:endParaRPr lang="en-US" sz="1000" dirty="0">
              <a:solidFill>
                <a:schemeClr val="bg1">
                  <a:lumMod val="75000"/>
                </a:schemeClr>
              </a:solidFill>
            </a:endParaRPr>
          </a:p>
        </p:txBody>
      </p:sp>
    </p:spTree>
    <p:extLst>
      <p:ext uri="{BB962C8B-B14F-4D97-AF65-F5344CB8AC3E}">
        <p14:creationId xmlns:p14="http://schemas.microsoft.com/office/powerpoint/2010/main" val="220773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4420" y="1029833"/>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643193" y="0"/>
            <a:ext cx="4965077"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714420" y="263003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p:cNvPicPr>
            <a:picLocks noChangeAspect="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45330" y="6573152"/>
            <a:ext cx="291713" cy="117402"/>
          </a:xfrm>
          <a:prstGeom prst="rect">
            <a:avLst/>
          </a:prstGeom>
        </p:spPr>
      </p:pic>
      <p:sp>
        <p:nvSpPr>
          <p:cNvPr id="11" name="Title 1"/>
          <p:cNvSpPr txBox="1">
            <a:spLocks/>
          </p:cNvSpPr>
          <p:nvPr userDrawn="1"/>
        </p:nvSpPr>
        <p:spPr>
          <a:xfrm>
            <a:off x="8616044" y="6518710"/>
            <a:ext cx="595993"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100" smtClean="0">
                <a:solidFill>
                  <a:schemeClr val="bg1">
                    <a:lumMod val="75000"/>
                  </a:schemeClr>
                </a:solidFill>
              </a:rPr>
              <a:t>‹#›</a:t>
            </a:fld>
            <a:endParaRPr lang="en-US" sz="1000" dirty="0">
              <a:solidFill>
                <a:schemeClr val="bg1">
                  <a:lumMod val="75000"/>
                </a:schemeClr>
              </a:solidFill>
            </a:endParaRPr>
          </a:p>
        </p:txBody>
      </p:sp>
    </p:spTree>
    <p:extLst>
      <p:ext uri="{BB962C8B-B14F-4D97-AF65-F5344CB8AC3E}">
        <p14:creationId xmlns:p14="http://schemas.microsoft.com/office/powerpoint/2010/main" val="83935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552450" y="2620660"/>
            <a:ext cx="8111490" cy="1325563"/>
          </a:xfrm>
        </p:spPr>
        <p:txBody>
          <a:bodyPr/>
          <a:lstStyle>
            <a:lvl1pPr>
              <a:defRPr>
                <a:solidFill>
                  <a:schemeClr val="bg1"/>
                </a:solidFill>
              </a:defRPr>
            </a:lvl1pPr>
          </a:lstStyle>
          <a:p>
            <a:endParaRPr lang="en-US" dirty="0"/>
          </a:p>
        </p:txBody>
      </p:sp>
      <p:pic>
        <p:nvPicPr>
          <p:cNvPr id="5" name="Picture 4"/>
          <p:cNvPicPr>
            <a:picLocks noChangeAspect="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45330" y="6573152"/>
            <a:ext cx="291713" cy="117402"/>
          </a:xfrm>
          <a:prstGeom prst="rect">
            <a:avLst/>
          </a:prstGeom>
        </p:spPr>
      </p:pic>
      <p:sp>
        <p:nvSpPr>
          <p:cNvPr id="7" name="Title 1"/>
          <p:cNvSpPr txBox="1">
            <a:spLocks/>
          </p:cNvSpPr>
          <p:nvPr userDrawn="1"/>
        </p:nvSpPr>
        <p:spPr>
          <a:xfrm>
            <a:off x="8616044" y="6518710"/>
            <a:ext cx="595993" cy="226286"/>
          </a:xfrm>
          <a:prstGeom prst="rect">
            <a:avLst/>
          </a:prstGeom>
        </p:spPr>
        <p:txBody>
          <a:bodyPr anchor="t">
            <a:noAutofit/>
          </a:bodyPr>
          <a:lstStyle>
            <a:lvl1pPr algn="r" defTabSz="457200" rtl="0" eaLnBrk="1" latinLnBrk="0" hangingPunct="1">
              <a:spcBef>
                <a:spcPct val="0"/>
              </a:spcBef>
              <a:buNone/>
              <a:defRPr sz="3600" b="1" i="0" kern="1200" cap="none" baseline="0">
                <a:solidFill>
                  <a:srgbClr val="5BBFC0"/>
                </a:solidFill>
                <a:latin typeface="+mj-lt"/>
                <a:ea typeface="+mj-ea"/>
                <a:cs typeface="Helvetica"/>
              </a:defRPr>
            </a:lvl1pPr>
          </a:lstStyle>
          <a:p>
            <a:pPr algn="l">
              <a:lnSpc>
                <a:spcPct val="75000"/>
              </a:lnSpc>
            </a:pPr>
            <a:fld id="{638C4523-CC8E-4F56-8DF1-03145B88164C}" type="slidenum">
              <a:rPr lang="en-US" sz="1100" smtClean="0">
                <a:solidFill>
                  <a:schemeClr val="bg1">
                    <a:lumMod val="75000"/>
                  </a:schemeClr>
                </a:solidFill>
              </a:rPr>
              <a:t>‹#›</a:t>
            </a:fld>
            <a:endParaRPr lang="en-US" sz="1000" dirty="0">
              <a:solidFill>
                <a:schemeClr val="bg1">
                  <a:lumMod val="75000"/>
                </a:schemeClr>
              </a:solidFill>
            </a:endParaRPr>
          </a:p>
        </p:txBody>
      </p:sp>
    </p:spTree>
    <p:extLst>
      <p:ext uri="{BB962C8B-B14F-4D97-AF65-F5344CB8AC3E}">
        <p14:creationId xmlns:p14="http://schemas.microsoft.com/office/powerpoint/2010/main" val="253509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9107825"/>
      </p:ext>
    </p:extLst>
  </p:cSld>
  <p:clrMap bg1="lt1" tx1="dk1" bg2="lt2" tx2="dk2" accent1="accent1" accent2="accent2" accent3="accent3" accent4="accent4" accent5="accent5" accent6="accent6" hlink="hlink" folHlink="folHlink"/>
  <p:sldLayoutIdLst>
    <p:sldLayoutId id="2147483683" r:id="rId1"/>
    <p:sldLayoutId id="2147483661" r:id="rId2"/>
    <p:sldLayoutId id="2147483686" r:id="rId3"/>
    <p:sldLayoutId id="2147483673" r:id="rId4"/>
    <p:sldLayoutId id="2147483677" r:id="rId5"/>
    <p:sldLayoutId id="2147483679" r:id="rId6"/>
    <p:sldLayoutId id="2147483680" r:id="rId7"/>
    <p:sldLayoutId id="2147483692" r:id="rId8"/>
    <p:sldLayoutId id="2147483693" r:id="rId9"/>
    <p:sldLayoutId id="2147483691" r:id="rId10"/>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sbirtoregon.org/sbirt-workflow/"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ideo" Target="https://www.youtube.com/embed/videoseries?list=UUnPNYSZM9zVTYHoZxvlxpUw"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amhsa.gov/sites/default/files/sbirtwhitepaper_0.pdf"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mhsa.gov/sites/default/files/sbirtwhitepaper_0.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psychcentral.com/lib/stages-of-change/" TargetMode="External"/><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lightlifelearning.com/facing-addictions-the-stages-of-change/" TargetMode="External"/><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sbirt.care/tools.asp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video" Target="https://www.youtube.com/embed/videoseries?list=UUnPNYSZM9zVTYHoZxvlxpU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www.integration.samhsa.gov/clinical-practice/sbirt/adolescent_screening,_brieft_intervention_and_referral_to_treatment_for_alcohol.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ideo" Target="https://www.youtube.com/embed/videoseries?list=UUnPNYSZM9zVTYHoZxvlxpUw"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birtapp.org/intro"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ncbi.nlm.nih.gov/pmc/articles/PMC5809898/"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video" Target="https://www.youtube.com/embed/videoseries?list=UUnPNYSZM9zVTYHoZxvlxpUw"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8" Type="http://schemas.openxmlformats.org/officeDocument/2006/relationships/hyperlink" Target="https://www.mirecc.va.gov/visn16/docs/therapists_guide_to_brief_cbtmanual.pdf" TargetMode="External"/><Relationship Id="rId3" Type="http://schemas.openxmlformats.org/officeDocument/2006/relationships/hyperlink" Target="https://pubs.niaaa.nih.gov/publications/Practitioner/CliniciansGuide2005/clinicians_guide.htm" TargetMode="External"/><Relationship Id="rId7" Type="http://schemas.openxmlformats.org/officeDocument/2006/relationships/hyperlink" Target="http://www.sbirt.care/pdfs/tools/Referral%20to%20treatment%20brief%20intervention%207%2023%2017.PDF" TargetMode="External"/><Relationship Id="rId2" Type="http://schemas.openxmlformats.org/officeDocument/2006/relationships/hyperlink" Target="https://www.sbirtoregon.org/training-curriculum/" TargetMode="External"/><Relationship Id="rId1" Type="http://schemas.openxmlformats.org/officeDocument/2006/relationships/slideLayout" Target="../slideLayouts/slideLayout4.xml"/><Relationship Id="rId6" Type="http://schemas.openxmlformats.org/officeDocument/2006/relationships/hyperlink" Target="http://www.sbirt.care/pdfs/tools/SBIRT%20Provider%20Card_March%202017_Spanish.pdf" TargetMode="External"/><Relationship Id="rId5" Type="http://schemas.openxmlformats.org/officeDocument/2006/relationships/hyperlink" Target="http://www.sbirt.care/pdfs/tools/Hard%20Card%20August%202016.PDF" TargetMode="External"/><Relationship Id="rId10" Type="http://schemas.openxmlformats.org/officeDocument/2006/relationships/hyperlink" Target="https://www.sbirtoregon.org/screening-forms/" TargetMode="External"/><Relationship Id="rId4" Type="http://schemas.openxmlformats.org/officeDocument/2006/relationships/hyperlink" Target="https://www.ahrq.gov/sites/default/files/wysiwyg/professionals/clinicians-providers/guidelines-recommendations/tobacco/clinicians/references/clinhlpsmkqt/clinhlpsmksqt.pdf" TargetMode="External"/><Relationship Id="rId9" Type="http://schemas.openxmlformats.org/officeDocument/2006/relationships/hyperlink" Target="https://www.youtube.com/channel/UC38ME1lH7HnyTZ5OjexrNMw"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amhsa.gov/sites/default/files/sbirtwhitepaper_0.pdf" TargetMode="External"/><Relationship Id="rId2" Type="http://schemas.openxmlformats.org/officeDocument/2006/relationships/hyperlink" Target="https://www.samhsa.gov/sbirt"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JtCd4jATtFw&amp;t=1s" TargetMode="External"/><Relationship Id="rId2" Type="http://schemas.openxmlformats.org/officeDocument/2006/relationships/hyperlink" Target="https://www.sbirtoregon.org/clinic-tools/" TargetMode="External"/><Relationship Id="rId1" Type="http://schemas.openxmlformats.org/officeDocument/2006/relationships/slideLayout" Target="../slideLayouts/slideLayout4.xml"/><Relationship Id="rId5" Type="http://schemas.openxmlformats.org/officeDocument/2006/relationships/hyperlink" Target="https://www.integration.samhsa.gov/clinical-practice/sbirt/Guide_for_Youth_Screening_and_Brief_Intervention.pdf" TargetMode="External"/><Relationship Id="rId4" Type="http://schemas.openxmlformats.org/officeDocument/2006/relationships/hyperlink" Target="https://www.integration.samhsa.gov/clinical-practice/sbirt/adolescent_screening,_brieft_intervention_and_referral_to_treatment_for_alcohol.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drugabuse.gov/publications/resource-guide-screening-drug-use-in-general-medical-settings/nida-quick-scree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drugabuse.gov/publications/resource-guide-screening-drug-use-in-general-medical-settings/nida-quick-scree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drugabuse.gov/publications/resource-guide-screening-drug-use-in-general-medical-settings/nida-quick-screen"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45.xml.rels><?xml version="1.0" encoding="UTF-8" standalone="yes"?>
<Relationships xmlns="http://schemas.openxmlformats.org/package/2006/relationships"><Relationship Id="rId3" Type="http://schemas.openxmlformats.org/officeDocument/2006/relationships/hyperlink" Target="http://www.sbirt.care/pdfs/tools/DAST.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www.cbhallc.com/Documents/Provider%20Guidelines.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www.sbirt.care/pdfs/tools/DAST.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cbhallc.com/Documents/Provider%20Guidelines.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sbirt.care/pdfs/tools/AUDIT.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sbirt.care/pdfs/tools/AUDIT.PDF"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www.integration.samhsa.gov/clinical-practice/sbirt/CAGE_questionaire.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hyperlink" Target="https://www.integration.samhsa.gov/clinical-practice/sbirt/adolescent_screening,_brieft_intervention_and_referral_to_treatment_for_alcohol.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hyperlink" Target="https://med.dartmouth-hitchcock.org/documents/CRAFFT-adolescent-substance-use-screen.pdf"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integration.samhsa.gov/sbirt_issue_brief.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integration.samhsa.gov/sbirt_issue_brief.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972" y="2520697"/>
            <a:ext cx="4678451" cy="1384995"/>
          </a:xfrm>
          <a:prstGeom prst="rect">
            <a:avLst/>
          </a:prstGeom>
          <a:noFill/>
        </p:spPr>
        <p:txBody>
          <a:bodyPr wrap="square" rtlCol="0">
            <a:spAutoFit/>
          </a:bodyPr>
          <a:lstStyle/>
          <a:p>
            <a:r>
              <a:rPr lang="en-US" sz="2800" dirty="0">
                <a:solidFill>
                  <a:srgbClr val="5BBFC0"/>
                </a:solidFill>
                <a:latin typeface="Arial Black" panose="020B0A04020102020204" pitchFamily="34" charset="0"/>
              </a:rPr>
              <a:t>Screening, Brief Intervention, Referral to Treatment (SBIRT)</a:t>
            </a:r>
            <a:endParaRPr lang="en-US" sz="2400" dirty="0">
              <a:solidFill>
                <a:srgbClr val="5BBFC0"/>
              </a:solidFill>
              <a:latin typeface="Arial Black" panose="020B0A04020102020204" pitchFamily="34" charset="0"/>
            </a:endParaRPr>
          </a:p>
        </p:txBody>
      </p:sp>
    </p:spTree>
    <p:extLst>
      <p:ext uri="{BB962C8B-B14F-4D97-AF65-F5344CB8AC3E}">
        <p14:creationId xmlns:p14="http://schemas.microsoft.com/office/powerpoint/2010/main" val="350798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Screening</a:t>
            </a:r>
          </a:p>
        </p:txBody>
      </p:sp>
      <p:sp>
        <p:nvSpPr>
          <p:cNvPr id="3" name="Content Placeholder 2"/>
          <p:cNvSpPr>
            <a:spLocks noGrp="1"/>
          </p:cNvSpPr>
          <p:nvPr>
            <p:ph idx="1"/>
          </p:nvPr>
        </p:nvSpPr>
        <p:spPr>
          <a:xfrm>
            <a:off x="1089060" y="1825625"/>
            <a:ext cx="7426289" cy="4351338"/>
          </a:xfrm>
        </p:spPr>
        <p:txBody>
          <a:bodyPr>
            <a:normAutofit/>
          </a:bodyPr>
          <a:lstStyle/>
          <a:p>
            <a:pPr marL="0" indent="0">
              <a:buNone/>
            </a:pPr>
            <a:r>
              <a:rPr lang="en-US" sz="2600" dirty="0"/>
              <a:t>Recommended to give to all adult patients age 18 or older, at least once a year</a:t>
            </a:r>
          </a:p>
          <a:p>
            <a:pPr marL="0" indent="0">
              <a:buNone/>
            </a:pPr>
            <a:r>
              <a:rPr lang="en-US" sz="2600" dirty="0"/>
              <a:t>Repeat at various at intervals to assess patient progress</a:t>
            </a:r>
          </a:p>
          <a:p>
            <a:pPr marL="0" indent="0">
              <a:buNone/>
            </a:pPr>
            <a:r>
              <a:rPr lang="en-US" sz="2600" dirty="0"/>
              <a:t>Identifies patients who should who require full screening</a:t>
            </a:r>
          </a:p>
          <a:p>
            <a:pPr marL="0" indent="0">
              <a:buNone/>
            </a:pPr>
            <a:r>
              <a:rPr lang="en-US" sz="2600" b="1" dirty="0"/>
              <a:t>Primary care: </a:t>
            </a:r>
            <a:r>
              <a:rPr lang="en-US" sz="2600" dirty="0"/>
              <a:t>administered by receptionist via paper form, tablet, or kiosk in the waiting area</a:t>
            </a:r>
          </a:p>
          <a:p>
            <a:pPr marL="0" indent="0">
              <a:buNone/>
            </a:pPr>
            <a:r>
              <a:rPr lang="en-US" sz="2600" b="1" dirty="0"/>
              <a:t>Emergency department: </a:t>
            </a:r>
            <a:r>
              <a:rPr lang="en-US" sz="2600" dirty="0"/>
              <a:t>administered through verbal interview by nurse during triage</a:t>
            </a:r>
          </a:p>
          <a:p>
            <a:pPr marL="0" indent="0">
              <a:buNone/>
            </a:pPr>
            <a:endParaRPr lang="en-US" dirty="0"/>
          </a:p>
        </p:txBody>
      </p:sp>
      <p:sp>
        <p:nvSpPr>
          <p:cNvPr id="4" name="TextBox 3">
            <a:extLst>
              <a:ext uri="{FF2B5EF4-FFF2-40B4-BE49-F238E27FC236}">
                <a16:creationId xmlns:a16="http://schemas.microsoft.com/office/drawing/2014/main" id="{300461B5-2FEF-4CC6-9BC3-05C75D8072F5}"/>
              </a:ext>
            </a:extLst>
          </p:cNvPr>
          <p:cNvSpPr txBox="1"/>
          <p:nvPr/>
        </p:nvSpPr>
        <p:spPr>
          <a:xfrm>
            <a:off x="1089060" y="6311899"/>
            <a:ext cx="7206343" cy="430887"/>
          </a:xfrm>
          <a:prstGeom prst="rect">
            <a:avLst/>
          </a:prstGeom>
          <a:noFill/>
        </p:spPr>
        <p:txBody>
          <a:bodyPr wrap="square" rtlCol="0">
            <a:spAutoFit/>
          </a:bodyPr>
          <a:lstStyle/>
          <a:p>
            <a:r>
              <a:rPr lang="en-US" sz="1100" dirty="0">
                <a:hlinkClick r:id="rId2"/>
              </a:rPr>
              <a:t>https://www.sbirtoregon.org/sbirt-workflow/</a:t>
            </a:r>
            <a:endParaRPr lang="en-US" sz="1100" dirty="0"/>
          </a:p>
          <a:p>
            <a:endParaRPr lang="en-US" sz="1100" dirty="0"/>
          </a:p>
        </p:txBody>
      </p:sp>
      <p:pic>
        <p:nvPicPr>
          <p:cNvPr id="5" name="Picture 4" descr="O:\Marketing\_GDarchive\_TASK\2016\2016-09-16 Font Awesome Icon Making\_FINAL\Check box.emf">
            <a:extLst>
              <a:ext uri="{FF2B5EF4-FFF2-40B4-BE49-F238E27FC236}">
                <a16:creationId xmlns:a16="http://schemas.microsoft.com/office/drawing/2014/main" id="{5EAF87F0-E2DB-4E79-86DB-C90C297AE44D}"/>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72" y="1921268"/>
            <a:ext cx="412863" cy="342804"/>
          </a:xfrm>
          <a:prstGeom prst="rect">
            <a:avLst/>
          </a:prstGeom>
          <a:noFill/>
          <a:ln>
            <a:noFill/>
          </a:ln>
        </p:spPr>
      </p:pic>
      <p:pic>
        <p:nvPicPr>
          <p:cNvPr id="6" name="Picture 5" descr="O:\Marketing\_GDarchive\_TASK\2016\2016-09-16 Font Awesome Icon Making\_FINAL\Check box.emf">
            <a:extLst>
              <a:ext uri="{FF2B5EF4-FFF2-40B4-BE49-F238E27FC236}">
                <a16:creationId xmlns:a16="http://schemas.microsoft.com/office/drawing/2014/main" id="{B01DFADA-732F-49C4-BBAD-1941B06FC34A}"/>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71" y="2741488"/>
            <a:ext cx="412863" cy="342804"/>
          </a:xfrm>
          <a:prstGeom prst="rect">
            <a:avLst/>
          </a:prstGeom>
          <a:noFill/>
          <a:ln>
            <a:noFill/>
          </a:ln>
        </p:spPr>
      </p:pic>
      <p:pic>
        <p:nvPicPr>
          <p:cNvPr id="7" name="Picture 6" descr="O:\Marketing\_GDarchive\_TASK\2016\2016-09-16 Font Awesome Icon Making\_FINAL\Check box.emf">
            <a:extLst>
              <a:ext uri="{FF2B5EF4-FFF2-40B4-BE49-F238E27FC236}">
                <a16:creationId xmlns:a16="http://schemas.microsoft.com/office/drawing/2014/main" id="{186D16BF-0676-4218-AFE3-BE7988F2F59C}"/>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197" y="3563753"/>
            <a:ext cx="412863" cy="342804"/>
          </a:xfrm>
          <a:prstGeom prst="rect">
            <a:avLst/>
          </a:prstGeom>
          <a:noFill/>
          <a:ln>
            <a:noFill/>
          </a:ln>
        </p:spPr>
      </p:pic>
      <p:pic>
        <p:nvPicPr>
          <p:cNvPr id="8" name="Picture 7" descr="O:\Marketing\_GDarchive\_TASK\2016\2016-09-16 Font Awesome Icon Making\_FINAL\Check box.emf">
            <a:extLst>
              <a:ext uri="{FF2B5EF4-FFF2-40B4-BE49-F238E27FC236}">
                <a16:creationId xmlns:a16="http://schemas.microsoft.com/office/drawing/2014/main" id="{27B01682-A909-4143-BDD0-05BEDEC07A06}"/>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196" y="4394247"/>
            <a:ext cx="412863" cy="342804"/>
          </a:xfrm>
          <a:prstGeom prst="rect">
            <a:avLst/>
          </a:prstGeom>
          <a:noFill/>
          <a:ln>
            <a:noFill/>
          </a:ln>
        </p:spPr>
      </p:pic>
      <p:pic>
        <p:nvPicPr>
          <p:cNvPr id="9" name="Picture 8" descr="O:\Marketing\_GDarchive\_TASK\2016\2016-09-16 Font Awesome Icon Making\_FINAL\Check box.emf">
            <a:extLst>
              <a:ext uri="{FF2B5EF4-FFF2-40B4-BE49-F238E27FC236}">
                <a16:creationId xmlns:a16="http://schemas.microsoft.com/office/drawing/2014/main" id="{68B1E1ED-9084-453F-9AD1-72C5B4FA89D9}"/>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195" y="5232779"/>
            <a:ext cx="412863" cy="342804"/>
          </a:xfrm>
          <a:prstGeom prst="rect">
            <a:avLst/>
          </a:prstGeom>
          <a:noFill/>
          <a:ln>
            <a:noFill/>
          </a:ln>
        </p:spPr>
      </p:pic>
    </p:spTree>
    <p:extLst>
      <p:ext uri="{BB962C8B-B14F-4D97-AF65-F5344CB8AC3E}">
        <p14:creationId xmlns:p14="http://schemas.microsoft.com/office/powerpoint/2010/main" val="90230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a:t>
            </a:r>
          </a:p>
        </p:txBody>
      </p:sp>
      <p:sp>
        <p:nvSpPr>
          <p:cNvPr id="4" name="Rectangle 3">
            <a:extLst>
              <a:ext uri="{FF2B5EF4-FFF2-40B4-BE49-F238E27FC236}">
                <a16:creationId xmlns:a16="http://schemas.microsoft.com/office/drawing/2014/main" id="{A703AFBC-995C-4A25-B9E0-ED548F2A6C86}"/>
              </a:ext>
            </a:extLst>
          </p:cNvPr>
          <p:cNvSpPr/>
          <p:nvPr/>
        </p:nvSpPr>
        <p:spPr>
          <a:xfrm>
            <a:off x="1" y="1510301"/>
            <a:ext cx="4469258" cy="46336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2243C4-CDA4-417C-8B6A-D5DE28DC7EF7}"/>
              </a:ext>
            </a:extLst>
          </p:cNvPr>
          <p:cNvSpPr/>
          <p:nvPr/>
        </p:nvSpPr>
        <p:spPr>
          <a:xfrm>
            <a:off x="4674742" y="1510301"/>
            <a:ext cx="4469258" cy="46336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85610" y="3326894"/>
            <a:ext cx="3563206" cy="1718960"/>
          </a:xfrm>
        </p:spPr>
        <p:txBody>
          <a:bodyPr>
            <a:normAutofit/>
          </a:bodyPr>
          <a:lstStyle/>
          <a:p>
            <a:pPr marL="0" indent="0">
              <a:buNone/>
            </a:pPr>
            <a:r>
              <a:rPr lang="en-US" b="1" dirty="0"/>
              <a:t>Administration</a:t>
            </a:r>
          </a:p>
          <a:p>
            <a:r>
              <a:rPr lang="en-US" sz="2000" dirty="0"/>
              <a:t>Check in</a:t>
            </a:r>
          </a:p>
          <a:p>
            <a:r>
              <a:rPr lang="en-US" sz="2000" dirty="0"/>
              <a:t>Rooming </a:t>
            </a:r>
          </a:p>
          <a:p>
            <a:r>
              <a:rPr lang="en-US" sz="2000" dirty="0"/>
              <a:t>In advance of appointment</a:t>
            </a:r>
          </a:p>
        </p:txBody>
      </p:sp>
      <p:sp>
        <p:nvSpPr>
          <p:cNvPr id="8" name="Rectangle 7">
            <a:extLst>
              <a:ext uri="{FF2B5EF4-FFF2-40B4-BE49-F238E27FC236}">
                <a16:creationId xmlns:a16="http://schemas.microsoft.com/office/drawing/2014/main" id="{1331A563-331A-4A5A-B8AA-51A7A0FFDC39}"/>
              </a:ext>
            </a:extLst>
          </p:cNvPr>
          <p:cNvSpPr/>
          <p:nvPr/>
        </p:nvSpPr>
        <p:spPr>
          <a:xfrm>
            <a:off x="5116530" y="3244666"/>
            <a:ext cx="3585681" cy="2369880"/>
          </a:xfrm>
          <a:prstGeom prst="rect">
            <a:avLst/>
          </a:prstGeom>
        </p:spPr>
        <p:txBody>
          <a:bodyPr wrap="square">
            <a:spAutoFit/>
          </a:bodyPr>
          <a:lstStyle/>
          <a:p>
            <a:r>
              <a:rPr lang="en-US" sz="2800" b="1" dirty="0">
                <a:solidFill>
                  <a:schemeClr val="tx2"/>
                </a:solidFill>
              </a:rPr>
              <a:t>Common assessments</a:t>
            </a:r>
          </a:p>
          <a:p>
            <a:pPr marL="342900" indent="-342900">
              <a:buFont typeface="Arial" panose="020B0604020202020204" pitchFamily="34" charset="0"/>
              <a:buChar char="•"/>
            </a:pPr>
            <a:r>
              <a:rPr lang="en-US" sz="2000" dirty="0">
                <a:solidFill>
                  <a:schemeClr val="tx2"/>
                </a:solidFill>
              </a:rPr>
              <a:t>Alcohol Use Disorder Identification Test (AUDIT)</a:t>
            </a:r>
          </a:p>
          <a:p>
            <a:pPr marL="342900" indent="-342900">
              <a:buFont typeface="Arial" panose="020B0604020202020204" pitchFamily="34" charset="0"/>
              <a:buChar char="•"/>
            </a:pPr>
            <a:r>
              <a:rPr lang="en-US" sz="2000" dirty="0">
                <a:solidFill>
                  <a:schemeClr val="tx2"/>
                </a:solidFill>
              </a:rPr>
              <a:t>Drug Abuse Screening Test (DAST)NIDA-Modified ASSIST</a:t>
            </a:r>
          </a:p>
          <a:p>
            <a:pPr marL="342900" indent="-342900">
              <a:buFont typeface="Arial" panose="020B0604020202020204" pitchFamily="34" charset="0"/>
              <a:buChar char="•"/>
            </a:pPr>
            <a:r>
              <a:rPr lang="en-US" sz="2000" dirty="0">
                <a:solidFill>
                  <a:schemeClr val="tx2"/>
                </a:solidFill>
              </a:rPr>
              <a:t>CAGE</a:t>
            </a:r>
          </a:p>
          <a:p>
            <a:pPr marL="342900" indent="-342900">
              <a:buFont typeface="Arial" panose="020B0604020202020204" pitchFamily="34" charset="0"/>
              <a:buChar char="•"/>
            </a:pPr>
            <a:r>
              <a:rPr lang="en-US" sz="2000" dirty="0">
                <a:solidFill>
                  <a:schemeClr val="tx2"/>
                </a:solidFill>
              </a:rPr>
              <a:t>CRAFFT (adolescents</a:t>
            </a:r>
            <a:r>
              <a:rPr lang="en-US" sz="1600" dirty="0">
                <a:solidFill>
                  <a:schemeClr val="tx2"/>
                </a:solidFill>
              </a:rPr>
              <a:t>)</a:t>
            </a:r>
          </a:p>
        </p:txBody>
      </p:sp>
      <p:pic>
        <p:nvPicPr>
          <p:cNvPr id="9" name="Picture 8" descr="O:\Marketing\_GDarchive\_TASK\2016\2016-09-16 Font Awesome Icon Making\_FINAL\Open file.emf">
            <a:extLst>
              <a:ext uri="{FF2B5EF4-FFF2-40B4-BE49-F238E27FC236}">
                <a16:creationId xmlns:a16="http://schemas.microsoft.com/office/drawing/2014/main" id="{DAC9DD1C-3043-4AEE-9E56-9DBEFF8F5473}"/>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2315" y="1982575"/>
            <a:ext cx="1134110" cy="855980"/>
          </a:xfrm>
          <a:prstGeom prst="rect">
            <a:avLst/>
          </a:prstGeom>
          <a:noFill/>
          <a:ln>
            <a:noFill/>
          </a:ln>
        </p:spPr>
      </p:pic>
      <p:pic>
        <p:nvPicPr>
          <p:cNvPr id="10" name="Picture 9" descr="O:\Marketing\_GDarchive\_TASK\2016\2016-09-16 Font Awesome Icon Making\_FINAL\Pencil+paper.emf">
            <a:extLst>
              <a:ext uri="{FF2B5EF4-FFF2-40B4-BE49-F238E27FC236}">
                <a16:creationId xmlns:a16="http://schemas.microsoft.com/office/drawing/2014/main" id="{D4720122-AE30-41CE-A2E5-9DEE7FB46C84}"/>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5876" y="2185219"/>
            <a:ext cx="1082675" cy="855980"/>
          </a:xfrm>
          <a:prstGeom prst="rect">
            <a:avLst/>
          </a:prstGeom>
          <a:noFill/>
          <a:ln>
            <a:noFill/>
          </a:ln>
        </p:spPr>
      </p:pic>
    </p:spTree>
    <p:extLst>
      <p:ext uri="{BB962C8B-B14F-4D97-AF65-F5344CB8AC3E}">
        <p14:creationId xmlns:p14="http://schemas.microsoft.com/office/powerpoint/2010/main" val="74156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Screening</a:t>
            </a:r>
          </a:p>
        </p:txBody>
      </p:sp>
      <p:sp>
        <p:nvSpPr>
          <p:cNvPr id="3" name="Content Placeholder 2"/>
          <p:cNvSpPr>
            <a:spLocks noGrp="1"/>
          </p:cNvSpPr>
          <p:nvPr>
            <p:ph idx="1"/>
          </p:nvPr>
        </p:nvSpPr>
        <p:spPr>
          <a:xfrm>
            <a:off x="1489752" y="1825625"/>
            <a:ext cx="7025597" cy="4351338"/>
          </a:xfrm>
        </p:spPr>
        <p:txBody>
          <a:bodyPr/>
          <a:lstStyle/>
          <a:p>
            <a:pPr marL="0" indent="0">
              <a:buNone/>
            </a:pPr>
            <a:endParaRPr lang="en-US" b="1" dirty="0">
              <a:solidFill>
                <a:schemeClr val="accent1">
                  <a:lumMod val="75000"/>
                </a:schemeClr>
              </a:solidFill>
            </a:endParaRPr>
          </a:p>
          <a:p>
            <a:pPr marL="0" indent="0">
              <a:buNone/>
            </a:pPr>
            <a:endParaRPr lang="en-US" b="1" dirty="0">
              <a:solidFill>
                <a:schemeClr val="accent1">
                  <a:lumMod val="75000"/>
                </a:schemeClr>
              </a:solidFill>
            </a:endParaRPr>
          </a:p>
          <a:p>
            <a:pPr marL="0" indent="0">
              <a:buNone/>
            </a:pPr>
            <a:r>
              <a:rPr lang="en-US" b="1" dirty="0">
                <a:solidFill>
                  <a:schemeClr val="accent1">
                    <a:lumMod val="75000"/>
                  </a:schemeClr>
                </a:solidFill>
              </a:rPr>
              <a:t>Primary care </a:t>
            </a:r>
          </a:p>
          <a:p>
            <a:pPr lvl="1"/>
            <a:r>
              <a:rPr lang="en-US" dirty="0"/>
              <a:t>Administered by the medical assistant via paper form or verbal interview in the exam room</a:t>
            </a:r>
          </a:p>
          <a:p>
            <a:pPr marL="0" indent="0">
              <a:buNone/>
            </a:pPr>
            <a:r>
              <a:rPr lang="en-US" b="1" dirty="0">
                <a:solidFill>
                  <a:schemeClr val="accent1">
                    <a:lumMod val="75000"/>
                  </a:schemeClr>
                </a:solidFill>
              </a:rPr>
              <a:t>Emergency department</a:t>
            </a:r>
            <a:endParaRPr lang="en-US" dirty="0">
              <a:solidFill>
                <a:schemeClr val="accent1">
                  <a:lumMod val="75000"/>
                </a:schemeClr>
              </a:solidFill>
            </a:endParaRPr>
          </a:p>
          <a:p>
            <a:pPr lvl="1"/>
            <a:r>
              <a:rPr lang="en-US" dirty="0"/>
              <a:t>Administered by the behavioral health professional via paper form or verbal interview, before discharge</a:t>
            </a:r>
          </a:p>
        </p:txBody>
      </p:sp>
      <p:pic>
        <p:nvPicPr>
          <p:cNvPr id="5" name="Picture 4" descr="O:\Marketing\_GDarchive\_TASK\2016\2016-09-16 Font Awesome Icon Making\_FINAL\Stethoscope.emf">
            <a:extLst>
              <a:ext uri="{FF2B5EF4-FFF2-40B4-BE49-F238E27FC236}">
                <a16:creationId xmlns:a16="http://schemas.microsoft.com/office/drawing/2014/main" id="{CCEFCBF4-2539-4E48-A7BA-77B3A2B5DE79}"/>
              </a:ext>
            </a:extLst>
          </p:cNvPr>
          <p:cNvPicPr/>
          <p:nvPr/>
        </p:nvPicPr>
        <p:blipFill>
          <a:blip r:embed="rId2">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711744" y="2833822"/>
            <a:ext cx="658532" cy="709338"/>
          </a:xfrm>
          <a:prstGeom prst="rect">
            <a:avLst/>
          </a:prstGeom>
          <a:noFill/>
          <a:ln>
            <a:noFill/>
          </a:ln>
        </p:spPr>
      </p:pic>
      <p:pic>
        <p:nvPicPr>
          <p:cNvPr id="6" name="Picture 5" descr="O:\Marketing\_GDarchive\_TASK\2016\2016-09-16 Font Awesome Icon Making\_FINAL\Hospital.emf">
            <a:extLst>
              <a:ext uri="{FF2B5EF4-FFF2-40B4-BE49-F238E27FC236}">
                <a16:creationId xmlns:a16="http://schemas.microsoft.com/office/drawing/2014/main" id="{4207B276-474B-4627-8810-430209D5AD60}"/>
              </a:ext>
            </a:extLst>
          </p:cNvPr>
          <p:cNvPicPr/>
          <p:nvPr/>
        </p:nvPicPr>
        <p:blipFill>
          <a:blip r:embed="rId3">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717362" y="3853357"/>
            <a:ext cx="647296" cy="832936"/>
          </a:xfrm>
          <a:prstGeom prst="rect">
            <a:avLst/>
          </a:prstGeom>
          <a:noFill/>
          <a:ln>
            <a:noFill/>
          </a:ln>
        </p:spPr>
      </p:pic>
      <p:sp>
        <p:nvSpPr>
          <p:cNvPr id="7" name="Rectangle 6">
            <a:extLst>
              <a:ext uri="{FF2B5EF4-FFF2-40B4-BE49-F238E27FC236}">
                <a16:creationId xmlns:a16="http://schemas.microsoft.com/office/drawing/2014/main" id="{FBE06C8C-2589-4A6A-9E6D-F52DF9DD7631}"/>
              </a:ext>
            </a:extLst>
          </p:cNvPr>
          <p:cNvSpPr/>
          <p:nvPr/>
        </p:nvSpPr>
        <p:spPr>
          <a:xfrm>
            <a:off x="628650" y="1585387"/>
            <a:ext cx="8063287" cy="830997"/>
          </a:xfrm>
          <a:prstGeom prst="rect">
            <a:avLst/>
          </a:prstGeom>
        </p:spPr>
        <p:txBody>
          <a:bodyPr wrap="square">
            <a:spAutoFit/>
          </a:bodyPr>
          <a:lstStyle/>
          <a:p>
            <a:r>
              <a:rPr lang="en-US" sz="2400" dirty="0">
                <a:solidFill>
                  <a:schemeClr val="tx2"/>
                </a:solidFill>
              </a:rPr>
              <a:t>Administer to adult patients who screened positive </a:t>
            </a:r>
            <a:br>
              <a:rPr lang="en-US" sz="2400" dirty="0">
                <a:solidFill>
                  <a:schemeClr val="tx2"/>
                </a:solidFill>
              </a:rPr>
            </a:br>
            <a:r>
              <a:rPr lang="en-US" sz="2400" dirty="0">
                <a:solidFill>
                  <a:schemeClr val="tx2"/>
                </a:solidFill>
              </a:rPr>
              <a:t>on brief screening</a:t>
            </a:r>
          </a:p>
        </p:txBody>
      </p:sp>
    </p:spTree>
    <p:extLst>
      <p:ext uri="{BB962C8B-B14F-4D97-AF65-F5344CB8AC3E}">
        <p14:creationId xmlns:p14="http://schemas.microsoft.com/office/powerpoint/2010/main" val="174922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 Workflow - Screening</a:t>
            </a:r>
          </a:p>
        </p:txBody>
      </p:sp>
      <p:pic>
        <p:nvPicPr>
          <p:cNvPr id="4" name="Online Media 3" title="SBIRT clinic workflow">
            <a:hlinkClick r:id="" action="ppaction://media"/>
            <a:extLst>
              <a:ext uri="{FF2B5EF4-FFF2-40B4-BE49-F238E27FC236}">
                <a16:creationId xmlns:a16="http://schemas.microsoft.com/office/drawing/2014/main" id="{5575D698-CB3A-467E-BE8A-7E42EBBC6BFE}"/>
              </a:ext>
            </a:extLst>
          </p:cNvPr>
          <p:cNvPicPr>
            <a:picLocks noGrp="1" noRot="1" noChangeAspect="1"/>
          </p:cNvPicPr>
          <p:nvPr>
            <p:ph idx="1"/>
            <a:videoFile r:link="rId1"/>
          </p:nvPr>
        </p:nvPicPr>
        <p:blipFill>
          <a:blip r:embed="rId3"/>
          <a:stretch>
            <a:fillRect/>
          </a:stretch>
        </p:blipFill>
        <p:spPr>
          <a:xfrm>
            <a:off x="1153809" y="1690689"/>
            <a:ext cx="6836381" cy="3845377"/>
          </a:xfrm>
          <a:prstGeom prst="rect">
            <a:avLst/>
          </a:prstGeom>
        </p:spPr>
      </p:pic>
    </p:spTree>
    <p:extLst>
      <p:ext uri="{BB962C8B-B14F-4D97-AF65-F5344CB8AC3E}">
        <p14:creationId xmlns:p14="http://schemas.microsoft.com/office/powerpoint/2010/main" val="1175694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a:t>SBIRT Pathway</a:t>
            </a:r>
          </a:p>
        </p:txBody>
      </p:sp>
      <p:pic>
        <p:nvPicPr>
          <p:cNvPr id="5" name="Content Placeholder 3">
            <a:extLst>
              <a:ext uri="{FF2B5EF4-FFF2-40B4-BE49-F238E27FC236}">
                <a16:creationId xmlns:a16="http://schemas.microsoft.com/office/drawing/2014/main" id="{2FD213C0-A75B-4417-A831-E428C441B556}"/>
              </a:ext>
            </a:extLst>
          </p:cNvPr>
          <p:cNvPicPr>
            <a:picLocks noGrp="1" noChangeAspect="1"/>
          </p:cNvPicPr>
          <p:nvPr>
            <p:ph idx="1"/>
          </p:nvPr>
        </p:nvPicPr>
        <p:blipFill>
          <a:blip r:embed="rId2"/>
          <a:stretch>
            <a:fillRect/>
          </a:stretch>
        </p:blipFill>
        <p:spPr>
          <a:xfrm>
            <a:off x="628650" y="2255216"/>
            <a:ext cx="7881257" cy="3153482"/>
          </a:xfrm>
          <a:prstGeom prst="rect">
            <a:avLst/>
          </a:prstGeom>
        </p:spPr>
      </p:pic>
      <p:sp>
        <p:nvSpPr>
          <p:cNvPr id="6" name="TextBox 5">
            <a:extLst>
              <a:ext uri="{FF2B5EF4-FFF2-40B4-BE49-F238E27FC236}">
                <a16:creationId xmlns:a16="http://schemas.microsoft.com/office/drawing/2014/main" id="{99F9D478-B385-4491-84D1-2D15F9BC266F}"/>
              </a:ext>
            </a:extLst>
          </p:cNvPr>
          <p:cNvSpPr txBox="1"/>
          <p:nvPr/>
        </p:nvSpPr>
        <p:spPr>
          <a:xfrm>
            <a:off x="936171" y="6302829"/>
            <a:ext cx="7402286" cy="600164"/>
          </a:xfrm>
          <a:prstGeom prst="rect">
            <a:avLst/>
          </a:prstGeom>
          <a:noFill/>
        </p:spPr>
        <p:txBody>
          <a:bodyPr wrap="square" rtlCol="0">
            <a:spAutoFit/>
          </a:bodyPr>
          <a:lstStyle/>
          <a:p>
            <a:r>
              <a:rPr lang="en-US" sz="1100" dirty="0">
                <a:solidFill>
                  <a:schemeClr val="tx1">
                    <a:lumMod val="50000"/>
                  </a:schemeClr>
                </a:solidFill>
              </a:rPr>
              <a:t>SAMHSA. (2011) Screening, Brief, Intervention and Referral to Treatment (SBIRT) in Behavioral Healthcare. Retrieved from </a:t>
            </a:r>
            <a:r>
              <a:rPr lang="en-US" sz="1100" dirty="0">
                <a:solidFill>
                  <a:schemeClr val="tx1">
                    <a:lumMod val="50000"/>
                  </a:schemeClr>
                </a:solidFill>
                <a:hlinkClick r:id="rId3">
                  <a:extLst>
                    <a:ext uri="{A12FA001-AC4F-418D-AE19-62706E023703}">
                      <ahyp:hlinkClr xmlns:ahyp="http://schemas.microsoft.com/office/drawing/2018/hyperlinkcolor" val="tx"/>
                    </a:ext>
                  </a:extLst>
                </a:hlinkClick>
              </a:rPr>
              <a:t>https://www.samhsa.gov/sites/default/files/sbirtwhitepaper_0.pdf</a:t>
            </a:r>
            <a:endParaRPr lang="en-US" sz="1100" dirty="0">
              <a:solidFill>
                <a:schemeClr val="tx1">
                  <a:lumMod val="50000"/>
                </a:schemeClr>
              </a:solidFill>
            </a:endParaRPr>
          </a:p>
          <a:p>
            <a:endParaRPr lang="en-US" sz="1100" dirty="0"/>
          </a:p>
        </p:txBody>
      </p:sp>
    </p:spTree>
    <p:extLst>
      <p:ext uri="{BB962C8B-B14F-4D97-AF65-F5344CB8AC3E}">
        <p14:creationId xmlns:p14="http://schemas.microsoft.com/office/powerpoint/2010/main" val="108206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Intervention</a:t>
            </a:r>
          </a:p>
        </p:txBody>
      </p:sp>
      <p:sp>
        <p:nvSpPr>
          <p:cNvPr id="3" name="Content Placeholder 2"/>
          <p:cNvSpPr>
            <a:spLocks noGrp="1"/>
          </p:cNvSpPr>
          <p:nvPr>
            <p:ph idx="1"/>
          </p:nvPr>
        </p:nvSpPr>
        <p:spPr>
          <a:xfrm>
            <a:off x="628650" y="1825625"/>
            <a:ext cx="8124932" cy="4351338"/>
          </a:xfrm>
        </p:spPr>
        <p:txBody>
          <a:bodyPr>
            <a:normAutofit lnSpcReduction="10000"/>
          </a:bodyPr>
          <a:lstStyle/>
          <a:p>
            <a:r>
              <a:rPr lang="en-US" sz="2400" dirty="0"/>
              <a:t>Percentage of patients requiring intervention or treatment can range from </a:t>
            </a:r>
            <a:r>
              <a:rPr lang="en-US" sz="2400" b="1" dirty="0"/>
              <a:t>5-20% </a:t>
            </a:r>
          </a:p>
          <a:p>
            <a:r>
              <a:rPr lang="en-US" sz="2400" b="1" dirty="0"/>
              <a:t>Brief intervention </a:t>
            </a:r>
            <a:r>
              <a:rPr lang="en-US" sz="2400" dirty="0"/>
              <a:t>- educate and increase motivation to reduce risk behaviors</a:t>
            </a:r>
          </a:p>
          <a:p>
            <a:pPr lvl="1"/>
            <a:r>
              <a:rPr lang="en-US" dirty="0"/>
              <a:t>Usually </a:t>
            </a:r>
            <a:r>
              <a:rPr lang="en-US" b="1" dirty="0"/>
              <a:t>1-5 sessions </a:t>
            </a:r>
            <a:r>
              <a:rPr lang="en-US" dirty="0"/>
              <a:t>lasting 15-20 minutes</a:t>
            </a:r>
          </a:p>
          <a:p>
            <a:pPr lvl="1"/>
            <a:r>
              <a:rPr lang="en-US" b="1" dirty="0"/>
              <a:t>15% </a:t>
            </a:r>
            <a:r>
              <a:rPr lang="en-US" dirty="0"/>
              <a:t>of patients receive a score indicating need for brief intervention</a:t>
            </a:r>
          </a:p>
          <a:p>
            <a:r>
              <a:rPr lang="en-US" sz="2400" b="1" dirty="0"/>
              <a:t>Brief treatment </a:t>
            </a:r>
            <a:r>
              <a:rPr lang="en-US" sz="2400" dirty="0"/>
              <a:t>- change the immediate behavior/thoughts about risky behaviors</a:t>
            </a:r>
          </a:p>
          <a:p>
            <a:pPr lvl="1"/>
            <a:r>
              <a:rPr lang="en-US" dirty="0"/>
              <a:t>Usually </a:t>
            </a:r>
            <a:r>
              <a:rPr lang="en-US" b="1" dirty="0"/>
              <a:t>5-12 sessions</a:t>
            </a:r>
            <a:r>
              <a:rPr lang="en-US" dirty="0"/>
              <a:t> lasting 5-20 minutes</a:t>
            </a:r>
          </a:p>
          <a:p>
            <a:pPr lvl="1"/>
            <a:r>
              <a:rPr lang="en-US" b="1" dirty="0"/>
              <a:t>3% </a:t>
            </a:r>
            <a:r>
              <a:rPr lang="en-US" dirty="0"/>
              <a:t>of patients receive a score indicating need for brief treatment</a:t>
            </a:r>
          </a:p>
        </p:txBody>
      </p:sp>
      <p:sp>
        <p:nvSpPr>
          <p:cNvPr id="4" name="TextBox 3">
            <a:extLst>
              <a:ext uri="{FF2B5EF4-FFF2-40B4-BE49-F238E27FC236}">
                <a16:creationId xmlns:a16="http://schemas.microsoft.com/office/drawing/2014/main" id="{5AD6C021-46CF-462F-B53E-91BC1AFD125B}"/>
              </a:ext>
            </a:extLst>
          </p:cNvPr>
          <p:cNvSpPr txBox="1"/>
          <p:nvPr/>
        </p:nvSpPr>
        <p:spPr>
          <a:xfrm>
            <a:off x="805543" y="6379029"/>
            <a:ext cx="7609114" cy="600164"/>
          </a:xfrm>
          <a:prstGeom prst="rect">
            <a:avLst/>
          </a:prstGeom>
          <a:noFill/>
        </p:spPr>
        <p:txBody>
          <a:bodyPr wrap="square" rtlCol="0">
            <a:spAutoFit/>
          </a:bodyPr>
          <a:lstStyle/>
          <a:p>
            <a:r>
              <a:rPr lang="en-US" sz="1100" dirty="0">
                <a:solidFill>
                  <a:schemeClr val="tx1">
                    <a:lumMod val="50000"/>
                  </a:schemeClr>
                </a:solidFill>
              </a:rPr>
              <a:t>SAMHSA. (2011) Screening, Brief, Intervention and Referral to Treatment (SBIRT) in Behavioral Healthcare. Retrieved from </a:t>
            </a:r>
            <a:r>
              <a:rPr lang="en-US" sz="1100" dirty="0">
                <a:solidFill>
                  <a:schemeClr val="tx1">
                    <a:lumMod val="50000"/>
                  </a:schemeClr>
                </a:solidFill>
                <a:hlinkClick r:id="rId3">
                  <a:extLst>
                    <a:ext uri="{A12FA001-AC4F-418D-AE19-62706E023703}">
                      <ahyp:hlinkClr xmlns:ahyp="http://schemas.microsoft.com/office/drawing/2018/hyperlinkcolor" val="tx"/>
                    </a:ext>
                  </a:extLst>
                </a:hlinkClick>
              </a:rPr>
              <a:t>https://www.samhsa.gov/sites/default/files/sbirtwhitepaper_0.pdf</a:t>
            </a:r>
            <a:endParaRPr lang="en-US" sz="1100" dirty="0">
              <a:solidFill>
                <a:schemeClr val="tx1">
                  <a:lumMod val="50000"/>
                </a:schemeClr>
              </a:solidFill>
            </a:endParaRPr>
          </a:p>
          <a:p>
            <a:endParaRPr lang="en-US" sz="1100" dirty="0">
              <a:solidFill>
                <a:schemeClr val="tx1">
                  <a:lumMod val="50000"/>
                </a:schemeClr>
              </a:solidFill>
            </a:endParaRPr>
          </a:p>
        </p:txBody>
      </p:sp>
    </p:spTree>
    <p:extLst>
      <p:ext uri="{BB962C8B-B14F-4D97-AF65-F5344CB8AC3E}">
        <p14:creationId xmlns:p14="http://schemas.microsoft.com/office/powerpoint/2010/main" val="377854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Risk: Education</a:t>
            </a:r>
          </a:p>
        </p:txBody>
      </p:sp>
      <p:sp>
        <p:nvSpPr>
          <p:cNvPr id="3" name="Content Placeholder 2"/>
          <p:cNvSpPr>
            <a:spLocks noGrp="1"/>
          </p:cNvSpPr>
          <p:nvPr>
            <p:ph idx="1"/>
          </p:nvPr>
        </p:nvSpPr>
        <p:spPr>
          <a:xfrm>
            <a:off x="1202076" y="1731785"/>
            <a:ext cx="8279045" cy="4351338"/>
          </a:xfrm>
        </p:spPr>
        <p:txBody>
          <a:bodyPr/>
          <a:lstStyle/>
          <a:p>
            <a:pPr marL="0" indent="0">
              <a:buNone/>
            </a:pPr>
            <a:r>
              <a:rPr lang="en-US" dirty="0"/>
              <a:t>Provide feedback on the results</a:t>
            </a:r>
          </a:p>
          <a:p>
            <a:pPr marL="0" indent="0">
              <a:buNone/>
            </a:pPr>
            <a:r>
              <a:rPr lang="en-US" dirty="0"/>
              <a:t>Provide affirmation for healthy choices </a:t>
            </a:r>
            <a:br>
              <a:rPr lang="en-US" dirty="0"/>
            </a:br>
            <a:r>
              <a:rPr lang="en-US" dirty="0"/>
              <a:t>and behaviors</a:t>
            </a:r>
          </a:p>
          <a:p>
            <a:pPr marL="0" indent="0">
              <a:buNone/>
            </a:pPr>
            <a:r>
              <a:rPr lang="en-US" dirty="0"/>
              <a:t>Enforce prevention messaging</a:t>
            </a:r>
          </a:p>
          <a:p>
            <a:pPr marL="0" indent="0">
              <a:buNone/>
            </a:pPr>
            <a:endParaRPr lang="en-US" dirty="0"/>
          </a:p>
        </p:txBody>
      </p:sp>
      <p:pic>
        <p:nvPicPr>
          <p:cNvPr id="5" name="Picture 4" descr="O:\Marketing\_GDarchive\_TASK\2016\2016-09-16 Font Awesome Icon Making\_FINAL\Check box.emf">
            <a:extLst>
              <a:ext uri="{FF2B5EF4-FFF2-40B4-BE49-F238E27FC236}">
                <a16:creationId xmlns:a16="http://schemas.microsoft.com/office/drawing/2014/main" id="{18D635E5-FF01-430B-AED2-6D2083303A53}"/>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932" y="1808252"/>
            <a:ext cx="412863" cy="342804"/>
          </a:xfrm>
          <a:prstGeom prst="rect">
            <a:avLst/>
          </a:prstGeom>
          <a:noFill/>
          <a:ln>
            <a:noFill/>
          </a:ln>
        </p:spPr>
      </p:pic>
      <p:pic>
        <p:nvPicPr>
          <p:cNvPr id="6" name="Picture 5" descr="O:\Marketing\_GDarchive\_TASK\2016\2016-09-16 Font Awesome Icon Making\_FINAL\Check box.emf">
            <a:extLst>
              <a:ext uri="{FF2B5EF4-FFF2-40B4-BE49-F238E27FC236}">
                <a16:creationId xmlns:a16="http://schemas.microsoft.com/office/drawing/2014/main" id="{22AD956A-ED94-49E8-80E9-CE318ED71E43}"/>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932" y="2340796"/>
            <a:ext cx="412863" cy="342804"/>
          </a:xfrm>
          <a:prstGeom prst="rect">
            <a:avLst/>
          </a:prstGeom>
          <a:noFill/>
          <a:ln>
            <a:noFill/>
          </a:ln>
        </p:spPr>
      </p:pic>
      <p:pic>
        <p:nvPicPr>
          <p:cNvPr id="7" name="Picture 6" descr="O:\Marketing\_GDarchive\_TASK\2016\2016-09-16 Font Awesome Icon Making\_FINAL\Check box.emf">
            <a:extLst>
              <a:ext uri="{FF2B5EF4-FFF2-40B4-BE49-F238E27FC236}">
                <a16:creationId xmlns:a16="http://schemas.microsoft.com/office/drawing/2014/main" id="{12F62318-9B27-496E-A4D7-A0335FEB99F3}"/>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9206" y="3183610"/>
            <a:ext cx="412863" cy="342804"/>
          </a:xfrm>
          <a:prstGeom prst="rect">
            <a:avLst/>
          </a:prstGeom>
          <a:noFill/>
          <a:ln>
            <a:noFill/>
          </a:ln>
        </p:spPr>
      </p:pic>
    </p:spTree>
    <p:extLst>
      <p:ext uri="{BB962C8B-B14F-4D97-AF65-F5344CB8AC3E}">
        <p14:creationId xmlns:p14="http://schemas.microsoft.com/office/powerpoint/2010/main" val="4097740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Risky Behavior: Brief Intervention</a:t>
            </a:r>
          </a:p>
        </p:txBody>
      </p:sp>
      <p:sp>
        <p:nvSpPr>
          <p:cNvPr id="3" name="Content Placeholder 2"/>
          <p:cNvSpPr>
            <a:spLocks noGrp="1"/>
          </p:cNvSpPr>
          <p:nvPr>
            <p:ph idx="1"/>
          </p:nvPr>
        </p:nvSpPr>
        <p:spPr/>
        <p:txBody>
          <a:bodyPr/>
          <a:lstStyle/>
          <a:p>
            <a:r>
              <a:rPr lang="en-US" sz="2400" b="1" dirty="0"/>
              <a:t>Brief intervention </a:t>
            </a:r>
            <a:r>
              <a:rPr lang="en-US" sz="2400" dirty="0"/>
              <a:t>- educate and increase motivation to reduce risk behaviors</a:t>
            </a:r>
          </a:p>
          <a:p>
            <a:pPr lvl="1"/>
            <a:r>
              <a:rPr lang="en-US" dirty="0"/>
              <a:t>Usually 1-5 sessions lasting 15-20 minutes</a:t>
            </a:r>
          </a:p>
          <a:p>
            <a:pPr lvl="1"/>
            <a:r>
              <a:rPr lang="en-US" dirty="0"/>
              <a:t>15% of patients receive a score indicating need for brief intervention</a:t>
            </a:r>
          </a:p>
          <a:p>
            <a:r>
              <a:rPr lang="en-US" sz="2400" b="1" dirty="0"/>
              <a:t>Brief treatment </a:t>
            </a:r>
            <a:r>
              <a:rPr lang="en-US" sz="2400" dirty="0"/>
              <a:t>- change the immediate behavior/thoughts about risky behaviors</a:t>
            </a:r>
          </a:p>
          <a:p>
            <a:pPr lvl="1"/>
            <a:r>
              <a:rPr lang="en-US" dirty="0"/>
              <a:t>Usually 5-12 sessions lasting 5-20 minutes</a:t>
            </a:r>
          </a:p>
          <a:p>
            <a:pPr lvl="1"/>
            <a:r>
              <a:rPr lang="en-US" dirty="0"/>
              <a:t>3% of patients receive a score indicating need for brief treatment</a:t>
            </a:r>
          </a:p>
          <a:p>
            <a:pPr marL="0" indent="0">
              <a:buNone/>
            </a:pPr>
            <a:endParaRPr lang="en-US" dirty="0"/>
          </a:p>
        </p:txBody>
      </p:sp>
    </p:spTree>
    <p:extLst>
      <p:ext uri="{BB962C8B-B14F-4D97-AF65-F5344CB8AC3E}">
        <p14:creationId xmlns:p14="http://schemas.microsoft.com/office/powerpoint/2010/main" val="131801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Intervention</a:t>
            </a:r>
          </a:p>
        </p:txBody>
      </p:sp>
      <p:sp>
        <p:nvSpPr>
          <p:cNvPr id="3" name="Content Placeholder 2"/>
          <p:cNvSpPr>
            <a:spLocks noGrp="1"/>
          </p:cNvSpPr>
          <p:nvPr>
            <p:ph idx="1"/>
          </p:nvPr>
        </p:nvSpPr>
        <p:spPr>
          <a:xfrm>
            <a:off x="628650" y="1399243"/>
            <a:ext cx="7886700" cy="4351338"/>
          </a:xfrm>
        </p:spPr>
        <p:txBody>
          <a:bodyPr/>
          <a:lstStyle/>
          <a:p>
            <a:pPr marL="0" indent="0">
              <a:buNone/>
            </a:pPr>
            <a:r>
              <a:rPr lang="en-US" dirty="0"/>
              <a:t>Evaluate the stage of change</a:t>
            </a:r>
          </a:p>
        </p:txBody>
      </p:sp>
      <p:sp>
        <p:nvSpPr>
          <p:cNvPr id="5" name="TextBox 4">
            <a:extLst>
              <a:ext uri="{FF2B5EF4-FFF2-40B4-BE49-F238E27FC236}">
                <a16:creationId xmlns:a16="http://schemas.microsoft.com/office/drawing/2014/main" id="{F6F0364A-8808-4EEE-BBE9-3ED7B86FE410}"/>
              </a:ext>
            </a:extLst>
          </p:cNvPr>
          <p:cNvSpPr txBox="1"/>
          <p:nvPr/>
        </p:nvSpPr>
        <p:spPr>
          <a:xfrm>
            <a:off x="968828" y="6311899"/>
            <a:ext cx="7336971" cy="600164"/>
          </a:xfrm>
          <a:prstGeom prst="rect">
            <a:avLst/>
          </a:prstGeom>
          <a:noFill/>
        </p:spPr>
        <p:txBody>
          <a:bodyPr wrap="square" rtlCol="0">
            <a:spAutoFit/>
          </a:bodyPr>
          <a:lstStyle/>
          <a:p>
            <a:r>
              <a:rPr lang="en-US" sz="1100" dirty="0">
                <a:hlinkClick r:id="rId3"/>
              </a:rPr>
              <a:t>https://psychcentral.com/lib/stages-of-change/</a:t>
            </a:r>
            <a:endParaRPr lang="en-US" sz="1100" dirty="0"/>
          </a:p>
          <a:p>
            <a:r>
              <a:rPr lang="en-US" sz="1100" dirty="0">
                <a:hlinkClick r:id="rId4"/>
              </a:rPr>
              <a:t>https://lightlifelearning.com/facing-addictions-the-stages-of-change/</a:t>
            </a:r>
            <a:endParaRPr lang="en-US" sz="1100" dirty="0"/>
          </a:p>
          <a:p>
            <a:endParaRPr lang="en-US" sz="1100" dirty="0"/>
          </a:p>
        </p:txBody>
      </p:sp>
      <p:graphicFrame>
        <p:nvGraphicFramePr>
          <p:cNvPr id="6" name="Diagram 5">
            <a:extLst>
              <a:ext uri="{FF2B5EF4-FFF2-40B4-BE49-F238E27FC236}">
                <a16:creationId xmlns:a16="http://schemas.microsoft.com/office/drawing/2014/main" id="{33B4A777-F472-4DB8-978D-4C08B7C275CD}"/>
              </a:ext>
            </a:extLst>
          </p:cNvPr>
          <p:cNvGraphicFramePr/>
          <p:nvPr>
            <p:extLst>
              <p:ext uri="{D42A27DB-BD31-4B8C-83A1-F6EECF244321}">
                <p14:modId xmlns:p14="http://schemas.microsoft.com/office/powerpoint/2010/main" val="390160187"/>
              </p:ext>
            </p:extLst>
          </p:nvPr>
        </p:nvGraphicFramePr>
        <p:xfrm>
          <a:off x="1422971" y="1979984"/>
          <a:ext cx="779808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 name="Straight Arrow Connector 7">
            <a:extLst>
              <a:ext uri="{FF2B5EF4-FFF2-40B4-BE49-F238E27FC236}">
                <a16:creationId xmlns:a16="http://schemas.microsoft.com/office/drawing/2014/main" id="{56540F65-EA7F-48C7-9398-F380CF8C060F}"/>
              </a:ext>
            </a:extLst>
          </p:cNvPr>
          <p:cNvCxnSpPr/>
          <p:nvPr/>
        </p:nvCxnSpPr>
        <p:spPr>
          <a:xfrm flipH="1" flipV="1">
            <a:off x="2342508" y="4570032"/>
            <a:ext cx="493159" cy="361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B2455C0-667A-47C1-AE2D-79F127661C8C}"/>
              </a:ext>
            </a:extLst>
          </p:cNvPr>
          <p:cNvSpPr/>
          <p:nvPr/>
        </p:nvSpPr>
        <p:spPr>
          <a:xfrm>
            <a:off x="801384" y="4140483"/>
            <a:ext cx="1432282" cy="791110"/>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Termination</a:t>
            </a:r>
            <a:endParaRPr lang="en-US" b="1" dirty="0"/>
          </a:p>
        </p:txBody>
      </p:sp>
    </p:spTree>
    <p:extLst>
      <p:ext uri="{BB962C8B-B14F-4D97-AF65-F5344CB8AC3E}">
        <p14:creationId xmlns:p14="http://schemas.microsoft.com/office/powerpoint/2010/main" val="326705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Brief Intervention Activates</a:t>
            </a:r>
          </a:p>
        </p:txBody>
      </p:sp>
      <p:sp>
        <p:nvSpPr>
          <p:cNvPr id="3" name="Content Placeholder 2"/>
          <p:cNvSpPr>
            <a:spLocks noGrp="1"/>
          </p:cNvSpPr>
          <p:nvPr>
            <p:ph idx="1"/>
          </p:nvPr>
        </p:nvSpPr>
        <p:spPr>
          <a:xfrm>
            <a:off x="1041513" y="1825625"/>
            <a:ext cx="7886700" cy="4351338"/>
          </a:xfrm>
        </p:spPr>
        <p:txBody>
          <a:bodyPr/>
          <a:lstStyle/>
          <a:p>
            <a:pPr marL="0" indent="0">
              <a:buNone/>
            </a:pPr>
            <a:r>
              <a:rPr lang="en-US" dirty="0"/>
              <a:t>Build rapport </a:t>
            </a:r>
          </a:p>
          <a:p>
            <a:pPr lvl="1"/>
            <a:r>
              <a:rPr lang="en-US" dirty="0"/>
              <a:t>Ask permission </a:t>
            </a:r>
          </a:p>
          <a:p>
            <a:pPr lvl="1"/>
            <a:r>
              <a:rPr lang="en-US" dirty="0"/>
              <a:t>Raise the subject</a:t>
            </a:r>
          </a:p>
          <a:p>
            <a:pPr marL="0" indent="0">
              <a:buNone/>
            </a:pPr>
            <a:r>
              <a:rPr lang="en-US" dirty="0"/>
              <a:t>Discuss pros and cons of continued use</a:t>
            </a:r>
          </a:p>
          <a:p>
            <a:pPr marL="0" indent="0">
              <a:buNone/>
            </a:pPr>
            <a:r>
              <a:rPr lang="en-US" dirty="0"/>
              <a:t>Provide personalized feedback </a:t>
            </a:r>
          </a:p>
          <a:p>
            <a:pPr marL="0" indent="0">
              <a:buNone/>
            </a:pPr>
            <a:r>
              <a:rPr lang="en-US" dirty="0"/>
              <a:t>Evaluate readiness to change </a:t>
            </a:r>
          </a:p>
          <a:p>
            <a:pPr marL="0" indent="0">
              <a:buNone/>
            </a:pPr>
            <a:r>
              <a:rPr lang="en-US" dirty="0"/>
              <a:t>Support action plans and discuss a plan for change</a:t>
            </a:r>
          </a:p>
          <a:p>
            <a:pPr marL="0" indent="0">
              <a:buNone/>
            </a:pPr>
            <a:endParaRPr lang="en-US" dirty="0"/>
          </a:p>
        </p:txBody>
      </p:sp>
      <p:pic>
        <p:nvPicPr>
          <p:cNvPr id="4" name="Picture 3" descr="O:\Marketing\_GDarchive\_TASK\2016\2016-09-16 Font Awesome Icon Making\_FINAL\Check box.emf">
            <a:extLst>
              <a:ext uri="{FF2B5EF4-FFF2-40B4-BE49-F238E27FC236}">
                <a16:creationId xmlns:a16="http://schemas.microsoft.com/office/drawing/2014/main" id="{84552AE2-45D4-42C2-AF0D-F85DA9E3065B}"/>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650" y="1876995"/>
            <a:ext cx="412863" cy="342804"/>
          </a:xfrm>
          <a:prstGeom prst="rect">
            <a:avLst/>
          </a:prstGeom>
          <a:noFill/>
          <a:ln>
            <a:noFill/>
          </a:ln>
        </p:spPr>
      </p:pic>
      <p:pic>
        <p:nvPicPr>
          <p:cNvPr id="5" name="Picture 4" descr="O:\Marketing\_GDarchive\_TASK\2016\2016-09-16 Font Awesome Icon Making\_FINAL\Check box.emf">
            <a:extLst>
              <a:ext uri="{FF2B5EF4-FFF2-40B4-BE49-F238E27FC236}">
                <a16:creationId xmlns:a16="http://schemas.microsoft.com/office/drawing/2014/main" id="{7EC368BF-90F3-4F44-AB22-DC8A50EDD4C6}"/>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650" y="3170476"/>
            <a:ext cx="412863" cy="342804"/>
          </a:xfrm>
          <a:prstGeom prst="rect">
            <a:avLst/>
          </a:prstGeom>
          <a:noFill/>
          <a:ln>
            <a:noFill/>
          </a:ln>
        </p:spPr>
      </p:pic>
      <p:pic>
        <p:nvPicPr>
          <p:cNvPr id="6" name="Picture 5" descr="O:\Marketing\_GDarchive\_TASK\2016\2016-09-16 Font Awesome Icon Making\_FINAL\Check box.emf">
            <a:extLst>
              <a:ext uri="{FF2B5EF4-FFF2-40B4-BE49-F238E27FC236}">
                <a16:creationId xmlns:a16="http://schemas.microsoft.com/office/drawing/2014/main" id="{0175965B-E01B-4AED-9055-9A66DC72C06E}"/>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649" y="3679038"/>
            <a:ext cx="412863" cy="342804"/>
          </a:xfrm>
          <a:prstGeom prst="rect">
            <a:avLst/>
          </a:prstGeom>
          <a:noFill/>
          <a:ln>
            <a:noFill/>
          </a:ln>
        </p:spPr>
      </p:pic>
      <p:pic>
        <p:nvPicPr>
          <p:cNvPr id="7" name="Picture 6" descr="O:\Marketing\_GDarchive\_TASK\2016\2016-09-16 Font Awesome Icon Making\_FINAL\Check box.emf">
            <a:extLst>
              <a:ext uri="{FF2B5EF4-FFF2-40B4-BE49-F238E27FC236}">
                <a16:creationId xmlns:a16="http://schemas.microsoft.com/office/drawing/2014/main" id="{D48B28A3-232B-4080-9C4F-9910AC294C86}"/>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649" y="4192247"/>
            <a:ext cx="412863" cy="342804"/>
          </a:xfrm>
          <a:prstGeom prst="rect">
            <a:avLst/>
          </a:prstGeom>
          <a:noFill/>
          <a:ln>
            <a:noFill/>
          </a:ln>
        </p:spPr>
      </p:pic>
      <p:pic>
        <p:nvPicPr>
          <p:cNvPr id="8" name="Picture 7" descr="O:\Marketing\_GDarchive\_TASK\2016\2016-09-16 Font Awesome Icon Making\_FINAL\Check box.emf">
            <a:extLst>
              <a:ext uri="{FF2B5EF4-FFF2-40B4-BE49-F238E27FC236}">
                <a16:creationId xmlns:a16="http://schemas.microsoft.com/office/drawing/2014/main" id="{835C9F62-40EF-4B70-B8C6-1818B6F84EC0}"/>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648" y="4736278"/>
            <a:ext cx="412863" cy="342804"/>
          </a:xfrm>
          <a:prstGeom prst="rect">
            <a:avLst/>
          </a:prstGeom>
          <a:noFill/>
          <a:ln>
            <a:noFill/>
          </a:ln>
        </p:spPr>
      </p:pic>
    </p:spTree>
    <p:extLst>
      <p:ext uri="{BB962C8B-B14F-4D97-AF65-F5344CB8AC3E}">
        <p14:creationId xmlns:p14="http://schemas.microsoft.com/office/powerpoint/2010/main" val="30701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marL="0" indent="0">
              <a:buNone/>
            </a:pPr>
            <a:r>
              <a:rPr lang="en-US" dirty="0"/>
              <a:t>The content found in this presentation or CEU is for informational purposes only. The content is not meant as  a substitute for medical, clinical, legal, or professional advice on any subject matter. New Directions makes every effort to present complete and accurate information, New Directions does not warrant or represent that accuracy, completeness or timelines of such information</a:t>
            </a:r>
          </a:p>
        </p:txBody>
      </p:sp>
    </p:spTree>
    <p:extLst>
      <p:ext uri="{BB962C8B-B14F-4D97-AF65-F5344CB8AC3E}">
        <p14:creationId xmlns:p14="http://schemas.microsoft.com/office/powerpoint/2010/main" val="54095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Brief Intervention Activates</a:t>
            </a:r>
          </a:p>
        </p:txBody>
      </p:sp>
      <p:sp>
        <p:nvSpPr>
          <p:cNvPr id="3" name="Content Placeholder 2"/>
          <p:cNvSpPr>
            <a:spLocks noGrp="1"/>
          </p:cNvSpPr>
          <p:nvPr>
            <p:ph idx="1"/>
          </p:nvPr>
        </p:nvSpPr>
        <p:spPr>
          <a:xfrm>
            <a:off x="628650" y="1825625"/>
            <a:ext cx="8001642" cy="4351338"/>
          </a:xfrm>
        </p:spPr>
        <p:txBody>
          <a:bodyPr/>
          <a:lstStyle/>
          <a:p>
            <a:pPr marL="0" indent="0">
              <a:buNone/>
            </a:pPr>
            <a:r>
              <a:rPr lang="en-US" sz="2400" b="1" dirty="0">
                <a:solidFill>
                  <a:schemeClr val="accent1">
                    <a:lumMod val="75000"/>
                  </a:schemeClr>
                </a:solidFill>
              </a:rPr>
              <a:t>Readiness ruler</a:t>
            </a:r>
          </a:p>
          <a:p>
            <a:pPr marL="571500" lvl="1" indent="-171450"/>
            <a:r>
              <a:rPr lang="en-US" sz="2000" dirty="0"/>
              <a:t>On a scale of 1 to 10</a:t>
            </a:r>
          </a:p>
          <a:p>
            <a:pPr marL="571500" lvl="1" indent="-171450"/>
            <a:endParaRPr lang="en-US" sz="1800" dirty="0"/>
          </a:p>
          <a:p>
            <a:pPr marL="400050" lvl="1" indent="0">
              <a:buNone/>
            </a:pPr>
            <a:endParaRPr lang="en-US" sz="1800" dirty="0"/>
          </a:p>
          <a:p>
            <a:pPr marL="171450" indent="-171450"/>
            <a:endParaRPr lang="en-US" sz="1800" dirty="0"/>
          </a:p>
          <a:p>
            <a:pPr marL="171450" indent="-171450"/>
            <a:endParaRPr lang="en-US" sz="1800" dirty="0"/>
          </a:p>
          <a:p>
            <a:pPr marL="0" indent="0">
              <a:buNone/>
            </a:pPr>
            <a:r>
              <a:rPr lang="en-US" sz="2400" b="1" dirty="0">
                <a:solidFill>
                  <a:schemeClr val="accent1">
                    <a:lumMod val="75000"/>
                  </a:schemeClr>
                </a:solidFill>
              </a:rPr>
              <a:t>OARS</a:t>
            </a:r>
            <a:r>
              <a:rPr lang="en-US" sz="2000" dirty="0"/>
              <a:t> – help to engage and lead patients into self-motivational statements</a:t>
            </a:r>
          </a:p>
          <a:p>
            <a:pPr marL="571500" lvl="1" indent="-171450"/>
            <a:r>
              <a:rPr lang="en-US" sz="2000" b="1" dirty="0"/>
              <a:t>O</a:t>
            </a:r>
            <a:r>
              <a:rPr lang="en-US" sz="2000" dirty="0"/>
              <a:t>pen-ended questions</a:t>
            </a:r>
          </a:p>
          <a:p>
            <a:pPr marL="571500" lvl="1" indent="-171450"/>
            <a:r>
              <a:rPr lang="en-US" sz="2000" b="1" dirty="0"/>
              <a:t>A</a:t>
            </a:r>
            <a:r>
              <a:rPr lang="en-US" sz="2000" dirty="0"/>
              <a:t>ffirmations</a:t>
            </a:r>
          </a:p>
          <a:p>
            <a:pPr marL="571500" lvl="1" indent="-171450"/>
            <a:r>
              <a:rPr lang="en-US" sz="2000" b="1" dirty="0"/>
              <a:t>R</a:t>
            </a:r>
            <a:r>
              <a:rPr lang="en-US" sz="2000" dirty="0"/>
              <a:t>eflective listening</a:t>
            </a:r>
          </a:p>
          <a:p>
            <a:pPr marL="571500" lvl="1" indent="-171450"/>
            <a:r>
              <a:rPr lang="en-US" sz="2000" b="1" dirty="0"/>
              <a:t>S</a:t>
            </a:r>
            <a:r>
              <a:rPr lang="en-US" sz="2000" dirty="0"/>
              <a:t>ummarize</a:t>
            </a:r>
          </a:p>
          <a:p>
            <a:pPr marL="0" indent="0">
              <a:buNone/>
            </a:pPr>
            <a:endParaRPr lang="en-US" dirty="0"/>
          </a:p>
        </p:txBody>
      </p:sp>
      <p:pic>
        <p:nvPicPr>
          <p:cNvPr id="4" name="Picture 3">
            <a:extLst>
              <a:ext uri="{FF2B5EF4-FFF2-40B4-BE49-F238E27FC236}">
                <a16:creationId xmlns:a16="http://schemas.microsoft.com/office/drawing/2014/main" id="{50BC8BC6-BA71-4FF2-95DA-B420BCF84299}"/>
              </a:ext>
            </a:extLst>
          </p:cNvPr>
          <p:cNvPicPr>
            <a:picLocks noChangeAspect="1"/>
          </p:cNvPicPr>
          <p:nvPr/>
        </p:nvPicPr>
        <p:blipFill>
          <a:blip r:embed="rId3"/>
          <a:stretch>
            <a:fillRect/>
          </a:stretch>
        </p:blipFill>
        <p:spPr>
          <a:xfrm>
            <a:off x="1133475" y="2857500"/>
            <a:ext cx="6877050" cy="571500"/>
          </a:xfrm>
          <a:prstGeom prst="rect">
            <a:avLst/>
          </a:prstGeom>
        </p:spPr>
      </p:pic>
      <p:sp>
        <p:nvSpPr>
          <p:cNvPr id="5" name="TextBox 4">
            <a:extLst>
              <a:ext uri="{FF2B5EF4-FFF2-40B4-BE49-F238E27FC236}">
                <a16:creationId xmlns:a16="http://schemas.microsoft.com/office/drawing/2014/main" id="{39284476-500C-4030-AB26-0917107F63CB}"/>
              </a:ext>
            </a:extLst>
          </p:cNvPr>
          <p:cNvSpPr txBox="1"/>
          <p:nvPr/>
        </p:nvSpPr>
        <p:spPr>
          <a:xfrm>
            <a:off x="925286" y="6459535"/>
            <a:ext cx="6879771" cy="430887"/>
          </a:xfrm>
          <a:prstGeom prst="rect">
            <a:avLst/>
          </a:prstGeom>
          <a:noFill/>
        </p:spPr>
        <p:txBody>
          <a:bodyPr wrap="square" rtlCol="0">
            <a:spAutoFit/>
          </a:bodyPr>
          <a:lstStyle/>
          <a:p>
            <a:r>
              <a:rPr lang="en-US" sz="1100" dirty="0">
                <a:hlinkClick r:id="rId4"/>
              </a:rPr>
              <a:t>http://www.sbirt.care/tools.aspx</a:t>
            </a:r>
            <a:endParaRPr lang="en-US" sz="1100" dirty="0"/>
          </a:p>
          <a:p>
            <a:endParaRPr lang="en-US" sz="1100" dirty="0"/>
          </a:p>
        </p:txBody>
      </p:sp>
    </p:spTree>
    <p:extLst>
      <p:ext uri="{BB962C8B-B14F-4D97-AF65-F5344CB8AC3E}">
        <p14:creationId xmlns:p14="http://schemas.microsoft.com/office/powerpoint/2010/main" val="103115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4D9986-BEC9-403B-8F4B-80069EC5FB33}"/>
              </a:ext>
            </a:extLst>
          </p:cNvPr>
          <p:cNvSpPr/>
          <p:nvPr/>
        </p:nvSpPr>
        <p:spPr>
          <a:xfrm>
            <a:off x="0" y="2085653"/>
            <a:ext cx="8034391" cy="28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2C5BAC-7C8F-481A-BC06-E640093E661C}"/>
              </a:ext>
            </a:extLst>
          </p:cNvPr>
          <p:cNvSpPr/>
          <p:nvPr/>
        </p:nvSpPr>
        <p:spPr>
          <a:xfrm>
            <a:off x="-1" y="2928331"/>
            <a:ext cx="8034391" cy="28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D8E483-5E83-48F3-A722-B6598A50B7DD}"/>
              </a:ext>
            </a:extLst>
          </p:cNvPr>
          <p:cNvSpPr/>
          <p:nvPr/>
        </p:nvSpPr>
        <p:spPr>
          <a:xfrm>
            <a:off x="-1" y="3518505"/>
            <a:ext cx="8034391" cy="28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8094FC-2DD7-491D-AA91-CD0937BD06BC}"/>
              </a:ext>
            </a:extLst>
          </p:cNvPr>
          <p:cNvSpPr/>
          <p:nvPr/>
        </p:nvSpPr>
        <p:spPr>
          <a:xfrm>
            <a:off x="-1" y="4109662"/>
            <a:ext cx="8034391" cy="28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AD3C38-85BB-4F96-B8AB-0AD401E861A1}"/>
              </a:ext>
            </a:extLst>
          </p:cNvPr>
          <p:cNvSpPr/>
          <p:nvPr/>
        </p:nvSpPr>
        <p:spPr>
          <a:xfrm>
            <a:off x="-1" y="4684229"/>
            <a:ext cx="8034391" cy="28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F66E4C-E5A0-45BC-B71E-D8314657A189}"/>
              </a:ext>
            </a:extLst>
          </p:cNvPr>
          <p:cNvSpPr/>
          <p:nvPr/>
        </p:nvSpPr>
        <p:spPr>
          <a:xfrm>
            <a:off x="-1" y="5306208"/>
            <a:ext cx="8034391" cy="28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E2875F-0541-4E88-AB7E-37C61A1F6B89}"/>
              </a:ext>
            </a:extLst>
          </p:cNvPr>
          <p:cNvSpPr/>
          <p:nvPr/>
        </p:nvSpPr>
        <p:spPr>
          <a:xfrm>
            <a:off x="-1" y="5881560"/>
            <a:ext cx="8034391" cy="28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a:t>Brief Intervention Activates</a:t>
            </a:r>
          </a:p>
        </p:txBody>
      </p:sp>
      <p:sp>
        <p:nvSpPr>
          <p:cNvPr id="3" name="Content Placeholder 2"/>
          <p:cNvSpPr>
            <a:spLocks noGrp="1"/>
          </p:cNvSpPr>
          <p:nvPr>
            <p:ph idx="1"/>
          </p:nvPr>
        </p:nvSpPr>
        <p:spPr>
          <a:xfrm>
            <a:off x="628650" y="1551398"/>
            <a:ext cx="7886700" cy="5157627"/>
          </a:xfrm>
        </p:spPr>
        <p:txBody>
          <a:bodyPr>
            <a:normAutofit fontScale="92500" lnSpcReduction="10000"/>
          </a:bodyPr>
          <a:lstStyle/>
          <a:p>
            <a:pPr marL="0" indent="0">
              <a:buNone/>
            </a:pPr>
            <a:r>
              <a:rPr lang="en-US" sz="3600" dirty="0">
                <a:solidFill>
                  <a:schemeClr val="accent1">
                    <a:lumMod val="75000"/>
                  </a:schemeClr>
                </a:solidFill>
              </a:rPr>
              <a:t>Evoke change talk: </a:t>
            </a:r>
            <a:r>
              <a:rPr lang="en-US" sz="3600" b="1" dirty="0">
                <a:solidFill>
                  <a:schemeClr val="accent1">
                    <a:lumMod val="75000"/>
                  </a:schemeClr>
                </a:solidFill>
              </a:rPr>
              <a:t>DARN CAT</a:t>
            </a:r>
          </a:p>
          <a:p>
            <a:pPr marL="0" indent="0">
              <a:buNone/>
            </a:pPr>
            <a:r>
              <a:rPr lang="en-US" sz="2400" b="1" dirty="0">
                <a:solidFill>
                  <a:schemeClr val="accent1">
                    <a:lumMod val="75000"/>
                  </a:schemeClr>
                </a:solidFill>
              </a:rPr>
              <a:t>D</a:t>
            </a:r>
            <a:r>
              <a:rPr lang="en-US" sz="2400" dirty="0">
                <a:solidFill>
                  <a:schemeClr val="accent1">
                    <a:lumMod val="75000"/>
                  </a:schemeClr>
                </a:solidFill>
              </a:rPr>
              <a:t>esire</a:t>
            </a:r>
            <a:br>
              <a:rPr lang="en-US" sz="2400" dirty="0">
                <a:solidFill>
                  <a:schemeClr val="accent1">
                    <a:lumMod val="75000"/>
                  </a:schemeClr>
                </a:solidFill>
              </a:rPr>
            </a:br>
            <a:r>
              <a:rPr lang="en-US" sz="1700" dirty="0">
                <a:solidFill>
                  <a:schemeClr val="accent1">
                    <a:lumMod val="75000"/>
                  </a:schemeClr>
                </a:solidFill>
              </a:rPr>
              <a:t>A</a:t>
            </a:r>
            <a:r>
              <a:rPr lang="en-US" sz="1700" dirty="0"/>
              <a:t> wanting, wishing or willing.</a:t>
            </a:r>
          </a:p>
          <a:p>
            <a:pPr lvl="1"/>
            <a:r>
              <a:rPr lang="en-US" sz="1700" dirty="0"/>
              <a:t>Do not express specific reasons only a general level of desire</a:t>
            </a:r>
          </a:p>
          <a:p>
            <a:pPr marL="0" indent="0">
              <a:buNone/>
            </a:pPr>
            <a:r>
              <a:rPr lang="en-US" sz="2400" b="1" dirty="0">
                <a:solidFill>
                  <a:schemeClr val="accent1">
                    <a:lumMod val="75000"/>
                  </a:schemeClr>
                </a:solidFill>
              </a:rPr>
              <a:t>A</a:t>
            </a:r>
            <a:r>
              <a:rPr lang="en-US" sz="2400" dirty="0">
                <a:solidFill>
                  <a:schemeClr val="accent1">
                    <a:lumMod val="75000"/>
                  </a:schemeClr>
                </a:solidFill>
              </a:rPr>
              <a:t>bility</a:t>
            </a:r>
            <a:br>
              <a:rPr lang="en-US" sz="2400" dirty="0">
                <a:solidFill>
                  <a:schemeClr val="accent1">
                    <a:lumMod val="75000"/>
                  </a:schemeClr>
                </a:solidFill>
              </a:rPr>
            </a:br>
            <a:r>
              <a:rPr lang="en-US" sz="1700" dirty="0">
                <a:solidFill>
                  <a:schemeClr val="accent1">
                    <a:lumMod val="75000"/>
                  </a:schemeClr>
                </a:solidFill>
              </a:rPr>
              <a:t>P</a:t>
            </a:r>
            <a:r>
              <a:rPr lang="en-US" sz="1700" dirty="0"/>
              <a:t>ersonal perceptions of capability or possibility to change </a:t>
            </a:r>
          </a:p>
          <a:p>
            <a:pPr marL="0" indent="0">
              <a:buNone/>
            </a:pPr>
            <a:r>
              <a:rPr lang="en-US" sz="2400" b="1" dirty="0">
                <a:solidFill>
                  <a:schemeClr val="accent1">
                    <a:lumMod val="75000"/>
                  </a:schemeClr>
                </a:solidFill>
              </a:rPr>
              <a:t>R</a:t>
            </a:r>
            <a:r>
              <a:rPr lang="en-US" sz="2400" dirty="0">
                <a:solidFill>
                  <a:schemeClr val="accent1">
                    <a:lumMod val="75000"/>
                  </a:schemeClr>
                </a:solidFill>
              </a:rPr>
              <a:t>easons</a:t>
            </a:r>
            <a:br>
              <a:rPr lang="en-US" sz="2400" dirty="0">
                <a:solidFill>
                  <a:schemeClr val="accent1">
                    <a:lumMod val="75000"/>
                  </a:schemeClr>
                </a:solidFill>
              </a:rPr>
            </a:br>
            <a:r>
              <a:rPr lang="en-US" sz="1700" dirty="0">
                <a:solidFill>
                  <a:schemeClr val="accent1">
                    <a:lumMod val="75000"/>
                  </a:schemeClr>
                </a:solidFill>
              </a:rPr>
              <a:t>S</a:t>
            </a:r>
            <a:r>
              <a:rPr lang="en-US" sz="1700" dirty="0"/>
              <a:t>pecifies a particular rationale, justification or motivation for making change</a:t>
            </a:r>
          </a:p>
          <a:p>
            <a:pPr marL="0" indent="0">
              <a:buNone/>
            </a:pPr>
            <a:r>
              <a:rPr lang="en-US" sz="2400" b="1" dirty="0">
                <a:solidFill>
                  <a:schemeClr val="accent1">
                    <a:lumMod val="75000"/>
                  </a:schemeClr>
                </a:solidFill>
              </a:rPr>
              <a:t>N</a:t>
            </a:r>
            <a:r>
              <a:rPr lang="en-US" sz="2400" dirty="0">
                <a:solidFill>
                  <a:schemeClr val="accent1">
                    <a:lumMod val="75000"/>
                  </a:schemeClr>
                </a:solidFill>
              </a:rPr>
              <a:t>eeds</a:t>
            </a:r>
            <a:br>
              <a:rPr lang="en-US" sz="2400" dirty="0">
                <a:solidFill>
                  <a:schemeClr val="accent1">
                    <a:lumMod val="75000"/>
                  </a:schemeClr>
                </a:solidFill>
              </a:rPr>
            </a:br>
            <a:r>
              <a:rPr lang="en-US" sz="1700" dirty="0">
                <a:solidFill>
                  <a:schemeClr val="accent1">
                    <a:lumMod val="75000"/>
                  </a:schemeClr>
                </a:solidFill>
              </a:rPr>
              <a:t>N</a:t>
            </a:r>
            <a:r>
              <a:rPr lang="en-US" sz="1700" dirty="0"/>
              <a:t>ecessity, urgency or requirement for change </a:t>
            </a:r>
          </a:p>
          <a:p>
            <a:pPr marL="0" indent="0">
              <a:buNone/>
            </a:pPr>
            <a:r>
              <a:rPr lang="en-US" sz="2400" b="1" dirty="0">
                <a:solidFill>
                  <a:schemeClr val="accent1">
                    <a:lumMod val="75000"/>
                  </a:schemeClr>
                </a:solidFill>
              </a:rPr>
              <a:t>C</a:t>
            </a:r>
            <a:r>
              <a:rPr lang="en-US" sz="2400" dirty="0">
                <a:solidFill>
                  <a:schemeClr val="accent1">
                    <a:lumMod val="75000"/>
                  </a:schemeClr>
                </a:solidFill>
              </a:rPr>
              <a:t>ommitment</a:t>
            </a:r>
            <a:br>
              <a:rPr lang="en-US" sz="2400" dirty="0">
                <a:solidFill>
                  <a:schemeClr val="accent1">
                    <a:lumMod val="75000"/>
                  </a:schemeClr>
                </a:solidFill>
              </a:rPr>
            </a:br>
            <a:r>
              <a:rPr lang="en-US" sz="1700" dirty="0">
                <a:solidFill>
                  <a:schemeClr val="accent1">
                    <a:lumMod val="75000"/>
                  </a:schemeClr>
                </a:solidFill>
              </a:rPr>
              <a:t>A</a:t>
            </a:r>
            <a:r>
              <a:rPr lang="en-US" sz="1700" dirty="0"/>
              <a:t>greement or intention to change target behavior</a:t>
            </a:r>
          </a:p>
          <a:p>
            <a:pPr marL="0" indent="0">
              <a:buNone/>
            </a:pPr>
            <a:r>
              <a:rPr lang="en-US" sz="2400" b="1" dirty="0">
                <a:solidFill>
                  <a:schemeClr val="accent1">
                    <a:lumMod val="75000"/>
                  </a:schemeClr>
                </a:solidFill>
              </a:rPr>
              <a:t>A</a:t>
            </a:r>
            <a:r>
              <a:rPr lang="en-US" sz="2400" dirty="0">
                <a:solidFill>
                  <a:schemeClr val="accent1">
                    <a:lumMod val="75000"/>
                  </a:schemeClr>
                </a:solidFill>
              </a:rPr>
              <a:t>ctivation</a:t>
            </a:r>
            <a:br>
              <a:rPr lang="en-US" sz="2400" dirty="0">
                <a:solidFill>
                  <a:schemeClr val="accent1">
                    <a:lumMod val="75000"/>
                  </a:schemeClr>
                </a:solidFill>
              </a:rPr>
            </a:br>
            <a:r>
              <a:rPr lang="en-US" sz="1700" dirty="0">
                <a:solidFill>
                  <a:schemeClr val="accent1">
                    <a:lumMod val="75000"/>
                  </a:schemeClr>
                </a:solidFill>
              </a:rPr>
              <a:t>S</a:t>
            </a:r>
            <a:r>
              <a:rPr lang="en-US" sz="1700" dirty="0"/>
              <a:t>teps toward change</a:t>
            </a:r>
          </a:p>
          <a:p>
            <a:pPr marL="0" indent="0">
              <a:buNone/>
            </a:pPr>
            <a:r>
              <a:rPr lang="en-US" sz="2400" b="1" dirty="0">
                <a:solidFill>
                  <a:schemeClr val="accent1">
                    <a:lumMod val="75000"/>
                  </a:schemeClr>
                </a:solidFill>
              </a:rPr>
              <a:t>T</a:t>
            </a:r>
            <a:r>
              <a:rPr lang="en-US" sz="2400" dirty="0">
                <a:solidFill>
                  <a:schemeClr val="accent1">
                    <a:lumMod val="75000"/>
                  </a:schemeClr>
                </a:solidFill>
              </a:rPr>
              <a:t>aking steps</a:t>
            </a:r>
            <a:br>
              <a:rPr lang="en-US" sz="2400" dirty="0">
                <a:solidFill>
                  <a:schemeClr val="accent1">
                    <a:lumMod val="75000"/>
                  </a:schemeClr>
                </a:solidFill>
              </a:rPr>
            </a:br>
            <a:r>
              <a:rPr lang="en-US" sz="1700" dirty="0">
                <a:solidFill>
                  <a:schemeClr val="accent1">
                    <a:lumMod val="75000"/>
                  </a:schemeClr>
                </a:solidFill>
              </a:rPr>
              <a:t>A</a:t>
            </a:r>
            <a:r>
              <a:rPr lang="en-US" sz="1700" dirty="0"/>
              <a:t> particular action taken that moves toward the change</a:t>
            </a:r>
          </a:p>
          <a:p>
            <a:endParaRPr lang="en-US" dirty="0"/>
          </a:p>
          <a:p>
            <a:pPr marL="0" indent="0">
              <a:buNone/>
            </a:pPr>
            <a:endParaRPr lang="en-US" dirty="0"/>
          </a:p>
        </p:txBody>
      </p:sp>
    </p:spTree>
    <p:extLst>
      <p:ext uri="{BB962C8B-B14F-4D97-AF65-F5344CB8AC3E}">
        <p14:creationId xmlns:p14="http://schemas.microsoft.com/office/powerpoint/2010/main" val="340601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Brief Intervention Activates</a:t>
            </a:r>
          </a:p>
        </p:txBody>
      </p:sp>
      <p:sp>
        <p:nvSpPr>
          <p:cNvPr id="3" name="Content Placeholder 2"/>
          <p:cNvSpPr>
            <a:spLocks noGrp="1"/>
          </p:cNvSpPr>
          <p:nvPr>
            <p:ph idx="1"/>
          </p:nvPr>
        </p:nvSpPr>
        <p:spPr>
          <a:xfrm>
            <a:off x="628650" y="1774255"/>
            <a:ext cx="7886700" cy="4351338"/>
          </a:xfrm>
        </p:spPr>
        <p:txBody>
          <a:bodyPr>
            <a:normAutofit/>
          </a:bodyPr>
          <a:lstStyle/>
          <a:p>
            <a:pPr marL="0" indent="0">
              <a:buNone/>
            </a:pPr>
            <a:r>
              <a:rPr lang="en-US" sz="3200" b="1" dirty="0">
                <a:solidFill>
                  <a:schemeClr val="accent1">
                    <a:lumMod val="75000"/>
                  </a:schemeClr>
                </a:solidFill>
              </a:rPr>
              <a:t>Goal setting</a:t>
            </a:r>
          </a:p>
          <a:p>
            <a:pPr marL="457200" lvl="1" indent="0">
              <a:buNone/>
            </a:pPr>
            <a:r>
              <a:rPr lang="en-US" sz="2800" dirty="0"/>
              <a:t>Provide rationale for setting goals</a:t>
            </a:r>
          </a:p>
          <a:p>
            <a:pPr marL="457200" lvl="1" indent="0">
              <a:buNone/>
            </a:pPr>
            <a:r>
              <a:rPr lang="en-US" sz="2800" dirty="0"/>
              <a:t>Elicit desired outcomes</a:t>
            </a:r>
          </a:p>
          <a:p>
            <a:pPr marL="457200" lvl="1" indent="0">
              <a:buNone/>
            </a:pPr>
            <a:r>
              <a:rPr lang="en-US" sz="2800" dirty="0"/>
              <a:t>Be specific about the goal </a:t>
            </a:r>
          </a:p>
          <a:p>
            <a:pPr marL="457200" lvl="1" indent="0">
              <a:buNone/>
            </a:pPr>
            <a:r>
              <a:rPr lang="en-US" sz="2800" dirty="0"/>
              <a:t>State goals in positive manner </a:t>
            </a:r>
          </a:p>
          <a:p>
            <a:pPr marL="457200" lvl="1" indent="0">
              <a:buNone/>
            </a:pPr>
            <a:r>
              <a:rPr lang="en-US" sz="2800" dirty="0"/>
              <a:t>Define behaviors related to goal </a:t>
            </a:r>
          </a:p>
          <a:p>
            <a:endParaRPr lang="en-US" sz="2000" dirty="0"/>
          </a:p>
          <a:p>
            <a:pPr marL="0" indent="0">
              <a:buNone/>
            </a:pPr>
            <a:endParaRPr lang="en-US" sz="2000" dirty="0"/>
          </a:p>
        </p:txBody>
      </p:sp>
      <p:pic>
        <p:nvPicPr>
          <p:cNvPr id="4" name="Picture 3" descr="O:\Marketing\_GDarchive\_TASK\2016\2016-09-16 Font Awesome Icon Making\_FINAL\Check box.emf">
            <a:extLst>
              <a:ext uri="{FF2B5EF4-FFF2-40B4-BE49-F238E27FC236}">
                <a16:creationId xmlns:a16="http://schemas.microsoft.com/office/drawing/2014/main" id="{6045087A-4D4D-409B-8AB6-A6504B2E4201}"/>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739" y="2359881"/>
            <a:ext cx="373693" cy="321674"/>
          </a:xfrm>
          <a:prstGeom prst="rect">
            <a:avLst/>
          </a:prstGeom>
          <a:noFill/>
          <a:ln>
            <a:noFill/>
          </a:ln>
        </p:spPr>
      </p:pic>
      <p:pic>
        <p:nvPicPr>
          <p:cNvPr id="5" name="Picture 4" descr="O:\Marketing\_GDarchive\_TASK\2016\2016-09-16 Font Awesome Icon Making\_FINAL\Check box.emf">
            <a:extLst>
              <a:ext uri="{FF2B5EF4-FFF2-40B4-BE49-F238E27FC236}">
                <a16:creationId xmlns:a16="http://schemas.microsoft.com/office/drawing/2014/main" id="{977E641F-D93E-4C50-B060-1A0879DA54AA}"/>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739" y="2797315"/>
            <a:ext cx="373693" cy="321674"/>
          </a:xfrm>
          <a:prstGeom prst="rect">
            <a:avLst/>
          </a:prstGeom>
          <a:noFill/>
          <a:ln>
            <a:noFill/>
          </a:ln>
        </p:spPr>
      </p:pic>
      <p:pic>
        <p:nvPicPr>
          <p:cNvPr id="6" name="Picture 5" descr="O:\Marketing\_GDarchive\_TASK\2016\2016-09-16 Font Awesome Icon Making\_FINAL\Check box.emf">
            <a:extLst>
              <a:ext uri="{FF2B5EF4-FFF2-40B4-BE49-F238E27FC236}">
                <a16:creationId xmlns:a16="http://schemas.microsoft.com/office/drawing/2014/main" id="{7ED68CF6-FB71-45BC-9471-0304A102C175}"/>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738" y="3250942"/>
            <a:ext cx="373693" cy="321674"/>
          </a:xfrm>
          <a:prstGeom prst="rect">
            <a:avLst/>
          </a:prstGeom>
          <a:noFill/>
          <a:ln>
            <a:noFill/>
          </a:ln>
        </p:spPr>
      </p:pic>
      <p:pic>
        <p:nvPicPr>
          <p:cNvPr id="7" name="Picture 6" descr="O:\Marketing\_GDarchive\_TASK\2016\2016-09-16 Font Awesome Icon Making\_FINAL\Check box.emf">
            <a:extLst>
              <a:ext uri="{FF2B5EF4-FFF2-40B4-BE49-F238E27FC236}">
                <a16:creationId xmlns:a16="http://schemas.microsoft.com/office/drawing/2014/main" id="{39C1B457-EC82-4BC0-85C0-18054262FDD7}"/>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738" y="3679620"/>
            <a:ext cx="373693" cy="321674"/>
          </a:xfrm>
          <a:prstGeom prst="rect">
            <a:avLst/>
          </a:prstGeom>
          <a:noFill/>
          <a:ln>
            <a:noFill/>
          </a:ln>
        </p:spPr>
      </p:pic>
      <p:pic>
        <p:nvPicPr>
          <p:cNvPr id="8" name="Picture 7" descr="O:\Marketing\_GDarchive\_TASK\2016\2016-09-16 Font Awesome Icon Making\_FINAL\Check box.emf">
            <a:extLst>
              <a:ext uri="{FF2B5EF4-FFF2-40B4-BE49-F238E27FC236}">
                <a16:creationId xmlns:a16="http://schemas.microsoft.com/office/drawing/2014/main" id="{0B64317E-73CE-4A65-A529-A3D44909B4F7}"/>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560" y="4121792"/>
            <a:ext cx="373693" cy="321674"/>
          </a:xfrm>
          <a:prstGeom prst="rect">
            <a:avLst/>
          </a:prstGeom>
          <a:noFill/>
          <a:ln>
            <a:noFill/>
          </a:ln>
        </p:spPr>
      </p:pic>
    </p:spTree>
    <p:extLst>
      <p:ext uri="{BB962C8B-B14F-4D97-AF65-F5344CB8AC3E}">
        <p14:creationId xmlns:p14="http://schemas.microsoft.com/office/powerpoint/2010/main" val="394747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Brief Intervention Activates</a:t>
            </a:r>
          </a:p>
        </p:txBody>
      </p:sp>
      <p:sp>
        <p:nvSpPr>
          <p:cNvPr id="3" name="Content Placeholder 2"/>
          <p:cNvSpPr>
            <a:spLocks noGrp="1"/>
          </p:cNvSpPr>
          <p:nvPr>
            <p:ph idx="1"/>
          </p:nvPr>
        </p:nvSpPr>
        <p:spPr>
          <a:xfrm>
            <a:off x="1202076" y="1825625"/>
            <a:ext cx="7313274" cy="4351338"/>
          </a:xfrm>
        </p:spPr>
        <p:txBody>
          <a:bodyPr>
            <a:normAutofit/>
          </a:bodyPr>
          <a:lstStyle/>
          <a:p>
            <a:pPr marL="0" indent="0">
              <a:buNone/>
            </a:pPr>
            <a:r>
              <a:rPr lang="en-US" sz="2400" dirty="0"/>
              <a:t>Identify challenging thoughts with the </a:t>
            </a:r>
            <a:r>
              <a:rPr lang="en-US" sz="2400" b="1" dirty="0"/>
              <a:t>ABCs</a:t>
            </a:r>
          </a:p>
          <a:p>
            <a:pPr lvl="1"/>
            <a:r>
              <a:rPr lang="en-US" sz="2000" b="1" dirty="0"/>
              <a:t>A</a:t>
            </a:r>
            <a:r>
              <a:rPr lang="en-US" sz="2000" dirty="0"/>
              <a:t>ntecedents: people, places, feelings, etc. that occur before the behavior</a:t>
            </a:r>
            <a:endParaRPr lang="en-US" sz="2000" b="1" dirty="0"/>
          </a:p>
          <a:p>
            <a:pPr lvl="1"/>
            <a:r>
              <a:rPr lang="en-US" sz="2000" b="1" dirty="0"/>
              <a:t>B</a:t>
            </a:r>
            <a:r>
              <a:rPr lang="en-US" sz="2000" dirty="0"/>
              <a:t>ehaviors: what behavior occurred as a result of the antecedents</a:t>
            </a:r>
          </a:p>
          <a:p>
            <a:pPr lvl="1"/>
            <a:r>
              <a:rPr lang="en-US" sz="2000" b="1" dirty="0"/>
              <a:t>C</a:t>
            </a:r>
            <a:r>
              <a:rPr lang="en-US" sz="2000" dirty="0"/>
              <a:t>onsequences: what positives/negatives where the response to the behaviors</a:t>
            </a:r>
            <a:endParaRPr lang="en-US" sz="2800" dirty="0"/>
          </a:p>
          <a:p>
            <a:pPr marL="0" indent="0">
              <a:buNone/>
            </a:pPr>
            <a:r>
              <a:rPr lang="en-US" sz="2400" dirty="0"/>
              <a:t>Homework</a:t>
            </a:r>
          </a:p>
          <a:p>
            <a:pPr lvl="1"/>
            <a:r>
              <a:rPr lang="en-US" sz="2000" dirty="0"/>
              <a:t>Readings, behavior monitoring or practicing skills should be given </a:t>
            </a:r>
          </a:p>
          <a:p>
            <a:pPr lvl="1"/>
            <a:r>
              <a:rPr lang="en-US" sz="2000" dirty="0"/>
              <a:t>Help to facilitate skill acquisition, treatment compliance and symptom reduction</a:t>
            </a:r>
          </a:p>
          <a:p>
            <a:pPr marL="0" indent="0">
              <a:buNone/>
            </a:pPr>
            <a:endParaRPr lang="en-US" sz="1600" dirty="0"/>
          </a:p>
          <a:p>
            <a:endParaRPr lang="en-US" sz="2000" dirty="0"/>
          </a:p>
          <a:p>
            <a:pPr marL="0" indent="0">
              <a:buNone/>
            </a:pPr>
            <a:endParaRPr lang="en-US" sz="2000" dirty="0"/>
          </a:p>
        </p:txBody>
      </p:sp>
      <p:pic>
        <p:nvPicPr>
          <p:cNvPr id="4" name="Picture 3" descr="O:\Marketing\_GDarchive\_TASK\2016\2016-09-16 Font Awesome Icon Making\_FINAL\Check box.emf">
            <a:extLst>
              <a:ext uri="{FF2B5EF4-FFF2-40B4-BE49-F238E27FC236}">
                <a16:creationId xmlns:a16="http://schemas.microsoft.com/office/drawing/2014/main" id="{CCD9C4A9-84D3-4570-8DA2-88EFD150B41E}"/>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213" y="1876996"/>
            <a:ext cx="412863" cy="342804"/>
          </a:xfrm>
          <a:prstGeom prst="rect">
            <a:avLst/>
          </a:prstGeom>
          <a:noFill/>
          <a:ln>
            <a:noFill/>
          </a:ln>
        </p:spPr>
      </p:pic>
      <p:pic>
        <p:nvPicPr>
          <p:cNvPr id="5" name="Picture 4" descr="O:\Marketing\_GDarchive\_TASK\2016\2016-09-16 Font Awesome Icon Making\_FINAL\Check box.emf">
            <a:extLst>
              <a:ext uri="{FF2B5EF4-FFF2-40B4-BE49-F238E27FC236}">
                <a16:creationId xmlns:a16="http://schemas.microsoft.com/office/drawing/2014/main" id="{BA3C4B9B-618F-4E8C-987E-F657065EBA7A}"/>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213" y="4147909"/>
            <a:ext cx="412863" cy="342804"/>
          </a:xfrm>
          <a:prstGeom prst="rect">
            <a:avLst/>
          </a:prstGeom>
          <a:noFill/>
          <a:ln>
            <a:noFill/>
          </a:ln>
        </p:spPr>
      </p:pic>
    </p:spTree>
    <p:extLst>
      <p:ext uri="{BB962C8B-B14F-4D97-AF65-F5344CB8AC3E}">
        <p14:creationId xmlns:p14="http://schemas.microsoft.com/office/powerpoint/2010/main" val="78244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Intervention</a:t>
            </a:r>
          </a:p>
        </p:txBody>
      </p:sp>
      <p:pic>
        <p:nvPicPr>
          <p:cNvPr id="6" name="Online Media 5" title="Brief intervention: &quot;Steve&quot;">
            <a:hlinkClick r:id="" action="ppaction://media"/>
            <a:extLst>
              <a:ext uri="{FF2B5EF4-FFF2-40B4-BE49-F238E27FC236}">
                <a16:creationId xmlns:a16="http://schemas.microsoft.com/office/drawing/2014/main" id="{B0805334-1853-4588-B006-B7856F813277}"/>
              </a:ext>
            </a:extLst>
          </p:cNvPr>
          <p:cNvPicPr>
            <a:picLocks noGrp="1" noRot="1" noChangeAspect="1"/>
          </p:cNvPicPr>
          <p:nvPr>
            <p:ph idx="1"/>
            <a:videoFile r:link="rId1"/>
          </p:nvPr>
        </p:nvPicPr>
        <p:blipFill>
          <a:blip r:embed="rId3"/>
          <a:stretch>
            <a:fillRect/>
          </a:stretch>
        </p:blipFill>
        <p:spPr>
          <a:xfrm>
            <a:off x="704850" y="1825625"/>
            <a:ext cx="7735888" cy="4351338"/>
          </a:xfrm>
          <a:prstGeom prst="rect">
            <a:avLst/>
          </a:prstGeom>
        </p:spPr>
      </p:pic>
    </p:spTree>
    <p:extLst>
      <p:ext uri="{BB962C8B-B14F-4D97-AF65-F5344CB8AC3E}">
        <p14:creationId xmlns:p14="http://schemas.microsoft.com/office/powerpoint/2010/main" val="621651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to Treatment</a:t>
            </a:r>
          </a:p>
        </p:txBody>
      </p:sp>
      <p:sp>
        <p:nvSpPr>
          <p:cNvPr id="3" name="Content Placeholder 2"/>
          <p:cNvSpPr>
            <a:spLocks noGrp="1"/>
          </p:cNvSpPr>
          <p:nvPr>
            <p:ph idx="1"/>
          </p:nvPr>
        </p:nvSpPr>
        <p:spPr/>
        <p:txBody>
          <a:bodyPr>
            <a:normAutofit fontScale="92500"/>
          </a:bodyPr>
          <a:lstStyle/>
          <a:p>
            <a:r>
              <a:rPr lang="en-US" dirty="0"/>
              <a:t>Provide feedback and recommendations based upon screening</a:t>
            </a:r>
          </a:p>
          <a:p>
            <a:r>
              <a:rPr lang="en-US" dirty="0"/>
              <a:t>Explore motivation to engage in specialty care</a:t>
            </a:r>
          </a:p>
          <a:p>
            <a:pPr lvl="1"/>
            <a:r>
              <a:rPr lang="en-US" dirty="0"/>
              <a:t>Motivational interviewing techniques can increase participation and retention in treatment</a:t>
            </a:r>
          </a:p>
          <a:p>
            <a:pPr lvl="1"/>
            <a:r>
              <a:rPr lang="en-US" dirty="0"/>
              <a:t>Maintain engagement for those not engaging in treatment</a:t>
            </a:r>
          </a:p>
          <a:p>
            <a:r>
              <a:rPr lang="en-US" dirty="0"/>
              <a:t>Appropriate linkage to specialty care is critical</a:t>
            </a:r>
          </a:p>
          <a:p>
            <a:pPr lvl="1"/>
            <a:r>
              <a:rPr lang="en-US" dirty="0"/>
              <a:t>Coordination and continuity of care need to be timely and appropriate</a:t>
            </a:r>
          </a:p>
          <a:p>
            <a:pPr lvl="1"/>
            <a:r>
              <a:rPr lang="en-US" dirty="0"/>
              <a:t>Warm hand-off is best practice</a:t>
            </a:r>
          </a:p>
          <a:p>
            <a:r>
              <a:rPr lang="en-US" dirty="0"/>
              <a:t>Help to identify and problem-solve treatment barriers </a:t>
            </a:r>
          </a:p>
          <a:p>
            <a:pPr marL="0" indent="0">
              <a:buNone/>
            </a:pPr>
            <a:endParaRPr lang="en-US" dirty="0"/>
          </a:p>
        </p:txBody>
      </p:sp>
    </p:spTree>
    <p:extLst>
      <p:ext uri="{BB962C8B-B14F-4D97-AF65-F5344CB8AC3E}">
        <p14:creationId xmlns:p14="http://schemas.microsoft.com/office/powerpoint/2010/main" val="2627715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SBIRT for Adolescents</a:t>
            </a:r>
          </a:p>
        </p:txBody>
      </p:sp>
    </p:spTree>
    <p:extLst>
      <p:ext uri="{BB962C8B-B14F-4D97-AF65-F5344CB8AC3E}">
        <p14:creationId xmlns:p14="http://schemas.microsoft.com/office/powerpoint/2010/main" val="154728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Why Implement SBIRT with Adolescents</a:t>
            </a:r>
          </a:p>
        </p:txBody>
      </p:sp>
      <p:sp>
        <p:nvSpPr>
          <p:cNvPr id="3" name="Content Placeholder 2"/>
          <p:cNvSpPr>
            <a:spLocks noGrp="1"/>
          </p:cNvSpPr>
          <p:nvPr>
            <p:ph idx="1"/>
          </p:nvPr>
        </p:nvSpPr>
        <p:spPr>
          <a:xfrm>
            <a:off x="1150706" y="1825625"/>
            <a:ext cx="7364643" cy="4351338"/>
          </a:xfrm>
        </p:spPr>
        <p:txBody>
          <a:bodyPr/>
          <a:lstStyle/>
          <a:p>
            <a:pPr marL="0" indent="0">
              <a:buNone/>
            </a:pPr>
            <a:r>
              <a:rPr lang="en-US" dirty="0"/>
              <a:t>Majority of adolescents have used drugs or alcohol by the time they have reached 12</a:t>
            </a:r>
            <a:r>
              <a:rPr lang="en-US" baseline="30000" dirty="0"/>
              <a:t>th</a:t>
            </a:r>
            <a:r>
              <a:rPr lang="en-US" dirty="0"/>
              <a:t> grade</a:t>
            </a:r>
          </a:p>
          <a:p>
            <a:pPr marL="0" indent="0">
              <a:buNone/>
            </a:pPr>
            <a:r>
              <a:rPr lang="en-US" dirty="0"/>
              <a:t>Drugs and/or alcohol use generally occurs between 7</a:t>
            </a:r>
            <a:r>
              <a:rPr lang="en-US" baseline="30000" dirty="0"/>
              <a:t>th</a:t>
            </a:r>
            <a:r>
              <a:rPr lang="en-US" dirty="0"/>
              <a:t> and 9</a:t>
            </a:r>
            <a:r>
              <a:rPr lang="en-US" baseline="30000" dirty="0"/>
              <a:t>th</a:t>
            </a:r>
            <a:r>
              <a:rPr lang="en-US" dirty="0"/>
              <a:t> grade</a:t>
            </a:r>
          </a:p>
          <a:p>
            <a:pPr marL="0" indent="0">
              <a:buNone/>
            </a:pPr>
            <a:r>
              <a:rPr lang="en-US" dirty="0"/>
              <a:t>By 12</a:t>
            </a:r>
            <a:r>
              <a:rPr lang="en-US" baseline="30000" dirty="0"/>
              <a:t>th</a:t>
            </a:r>
            <a:r>
              <a:rPr lang="en-US" dirty="0"/>
              <a:t> grade:</a:t>
            </a:r>
          </a:p>
          <a:p>
            <a:pPr lvl="1"/>
            <a:r>
              <a:rPr lang="en-US" dirty="0"/>
              <a:t>80% of high school seniors report having used alcohol </a:t>
            </a:r>
          </a:p>
          <a:p>
            <a:pPr lvl="1"/>
            <a:r>
              <a:rPr lang="en-US" dirty="0"/>
              <a:t>62% report having gotten drunk </a:t>
            </a:r>
          </a:p>
          <a:p>
            <a:pPr lvl="1"/>
            <a:r>
              <a:rPr lang="en-US" dirty="0"/>
              <a:t>31% report having episodic use</a:t>
            </a:r>
          </a:p>
          <a:p>
            <a:pPr marL="0" indent="0">
              <a:buNone/>
            </a:pPr>
            <a:endParaRPr lang="en-US" dirty="0"/>
          </a:p>
        </p:txBody>
      </p:sp>
      <p:sp>
        <p:nvSpPr>
          <p:cNvPr id="4" name="TextBox 3">
            <a:extLst>
              <a:ext uri="{FF2B5EF4-FFF2-40B4-BE49-F238E27FC236}">
                <a16:creationId xmlns:a16="http://schemas.microsoft.com/office/drawing/2014/main" id="{802AF141-9773-4C6F-80E5-EB2EC4A5AA0E}"/>
              </a:ext>
            </a:extLst>
          </p:cNvPr>
          <p:cNvSpPr txBox="1"/>
          <p:nvPr/>
        </p:nvSpPr>
        <p:spPr>
          <a:xfrm>
            <a:off x="1023257" y="5981724"/>
            <a:ext cx="7282543" cy="769441"/>
          </a:xfrm>
          <a:prstGeom prst="rect">
            <a:avLst/>
          </a:prstGeom>
          <a:noFill/>
        </p:spPr>
        <p:txBody>
          <a:bodyPr wrap="square" rtlCol="0">
            <a:spAutoFit/>
          </a:bodyPr>
          <a:lstStyle/>
          <a:p>
            <a:r>
              <a:rPr lang="en-US" sz="1100" dirty="0">
                <a:solidFill>
                  <a:schemeClr val="tx1">
                    <a:lumMod val="50000"/>
                  </a:schemeClr>
                </a:solidFill>
              </a:rPr>
              <a:t>SAMHSA. (2018). Adolescent Screening, Brief Intervention, Referral to Treatment for Alcohol and Other Drug Use. Retrieved from </a:t>
            </a:r>
            <a:r>
              <a:rPr lang="en-US" sz="1100" dirty="0">
                <a:solidFill>
                  <a:schemeClr val="tx1">
                    <a:lumMod val="50000"/>
                  </a:schemeClr>
                </a:solidFill>
                <a:hlinkClick r:id="rId2">
                  <a:extLst>
                    <a:ext uri="{A12FA001-AC4F-418D-AE19-62706E023703}">
                      <ahyp:hlinkClr xmlns:ahyp="http://schemas.microsoft.com/office/drawing/2018/hyperlinkcolor" val="tx"/>
                    </a:ext>
                  </a:extLst>
                </a:hlinkClick>
              </a:rPr>
              <a:t>https://www.integration.samhsa.gov/clinical-practice/sbirt/adolescent_screening,_brieft_intervention_and_referral_to_treatment_for_alcohol.pdf</a:t>
            </a:r>
            <a:endParaRPr lang="en-US" sz="1100" dirty="0">
              <a:solidFill>
                <a:schemeClr val="tx1">
                  <a:lumMod val="50000"/>
                </a:schemeClr>
              </a:solidFill>
            </a:endParaRPr>
          </a:p>
          <a:p>
            <a:endParaRPr lang="en-US" sz="1100" dirty="0">
              <a:solidFill>
                <a:schemeClr val="tx1">
                  <a:lumMod val="50000"/>
                </a:schemeClr>
              </a:solidFill>
            </a:endParaRPr>
          </a:p>
        </p:txBody>
      </p:sp>
      <p:sp>
        <p:nvSpPr>
          <p:cNvPr id="5" name="TextBox 4">
            <a:extLst>
              <a:ext uri="{FF2B5EF4-FFF2-40B4-BE49-F238E27FC236}">
                <a16:creationId xmlns:a16="http://schemas.microsoft.com/office/drawing/2014/main" id="{5F1BE237-65C0-482C-AE11-1C2FBAD814F5}"/>
              </a:ext>
            </a:extLst>
          </p:cNvPr>
          <p:cNvSpPr txBox="1"/>
          <p:nvPr/>
        </p:nvSpPr>
        <p:spPr>
          <a:xfrm>
            <a:off x="628650" y="1880171"/>
            <a:ext cx="1068512" cy="646331"/>
          </a:xfrm>
          <a:prstGeom prst="rect">
            <a:avLst/>
          </a:prstGeom>
          <a:noFill/>
        </p:spPr>
        <p:txBody>
          <a:bodyPr wrap="square" rtlCol="0">
            <a:spAutoFit/>
          </a:bodyPr>
          <a:lstStyle/>
          <a:p>
            <a:r>
              <a:rPr lang="en-US" sz="3600" b="1" dirty="0">
                <a:solidFill>
                  <a:schemeClr val="accent1">
                    <a:lumMod val="75000"/>
                  </a:schemeClr>
                </a:solidFill>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192AD2BF-98B8-4D7F-8F38-38C4CBE16E25}"/>
              </a:ext>
            </a:extLst>
          </p:cNvPr>
          <p:cNvSpPr txBox="1"/>
          <p:nvPr/>
        </p:nvSpPr>
        <p:spPr>
          <a:xfrm>
            <a:off x="628650" y="2777628"/>
            <a:ext cx="1068512" cy="646331"/>
          </a:xfrm>
          <a:prstGeom prst="rect">
            <a:avLst/>
          </a:prstGeom>
          <a:noFill/>
        </p:spPr>
        <p:txBody>
          <a:bodyPr wrap="square" rtlCol="0">
            <a:spAutoFit/>
          </a:bodyPr>
          <a:lstStyle/>
          <a:p>
            <a:r>
              <a:rPr lang="en-US" sz="3600" b="1" dirty="0">
                <a:solidFill>
                  <a:schemeClr val="accent1">
                    <a:lumMod val="75000"/>
                  </a:schemeClr>
                </a:solidFill>
                <a:latin typeface="Arial" panose="020B0604020202020204" pitchFamily="34" charset="0"/>
                <a:cs typeface="Arial" panose="020B0604020202020204" pitchFamily="34" charset="0"/>
              </a:rPr>
              <a:t>2</a:t>
            </a:r>
          </a:p>
        </p:txBody>
      </p:sp>
      <p:sp>
        <p:nvSpPr>
          <p:cNvPr id="7" name="TextBox 6">
            <a:extLst>
              <a:ext uri="{FF2B5EF4-FFF2-40B4-BE49-F238E27FC236}">
                <a16:creationId xmlns:a16="http://schemas.microsoft.com/office/drawing/2014/main" id="{F7DC8174-C372-42E2-B1B7-E361F0C3A081}"/>
              </a:ext>
            </a:extLst>
          </p:cNvPr>
          <p:cNvSpPr txBox="1"/>
          <p:nvPr/>
        </p:nvSpPr>
        <p:spPr>
          <a:xfrm>
            <a:off x="649199" y="3484330"/>
            <a:ext cx="1068512" cy="646331"/>
          </a:xfrm>
          <a:prstGeom prst="rect">
            <a:avLst/>
          </a:prstGeom>
          <a:noFill/>
        </p:spPr>
        <p:txBody>
          <a:bodyPr wrap="square" rtlCol="0">
            <a:spAutoFit/>
          </a:bodyPr>
          <a:lstStyle/>
          <a:p>
            <a:r>
              <a:rPr lang="en-US" sz="3600" b="1" dirty="0">
                <a:solidFill>
                  <a:schemeClr val="accent1">
                    <a:lumMod val="75000"/>
                  </a:schemeClr>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59579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CRAFFT</a:t>
            </a:r>
          </a:p>
        </p:txBody>
      </p:sp>
      <p:sp>
        <p:nvSpPr>
          <p:cNvPr id="3" name="Content Placeholder 2"/>
          <p:cNvSpPr>
            <a:spLocks noGrp="1"/>
          </p:cNvSpPr>
          <p:nvPr>
            <p:ph idx="1"/>
          </p:nvPr>
        </p:nvSpPr>
        <p:spPr>
          <a:xfrm>
            <a:off x="628650" y="1845374"/>
            <a:ext cx="7886700" cy="4351338"/>
          </a:xfrm>
        </p:spPr>
        <p:txBody>
          <a:bodyPr/>
          <a:lstStyle/>
          <a:p>
            <a:r>
              <a:rPr lang="en-US" dirty="0"/>
              <a:t>Can be utilized for anyone under the age of 21</a:t>
            </a:r>
          </a:p>
          <a:p>
            <a:r>
              <a:rPr lang="en-US" dirty="0"/>
              <a:t>Screens for both alcohol and drugs</a:t>
            </a:r>
          </a:p>
          <a:p>
            <a:r>
              <a:rPr lang="en-US" dirty="0"/>
              <a:t>Can be integrated into an electronic health record</a:t>
            </a:r>
          </a:p>
          <a:p>
            <a:r>
              <a:rPr lang="en-US" dirty="0"/>
              <a:t>Implementation options</a:t>
            </a:r>
          </a:p>
          <a:p>
            <a:pPr lvl="1"/>
            <a:r>
              <a:rPr lang="en-US" dirty="0"/>
              <a:t>Give the adolescent a paper copy to complete in privacy</a:t>
            </a:r>
          </a:p>
          <a:p>
            <a:pPr lvl="1"/>
            <a:r>
              <a:rPr lang="en-US" dirty="0"/>
              <a:t>Physician, NP or other provider (nurse, physician assistant, etc.)  can questions verbally and document</a:t>
            </a:r>
          </a:p>
          <a:p>
            <a:pPr marL="0" indent="0">
              <a:buNone/>
            </a:pPr>
            <a:endParaRPr lang="en-US" dirty="0"/>
          </a:p>
        </p:txBody>
      </p:sp>
    </p:spTree>
    <p:extLst>
      <p:ext uri="{BB962C8B-B14F-4D97-AF65-F5344CB8AC3E}">
        <p14:creationId xmlns:p14="http://schemas.microsoft.com/office/powerpoint/2010/main" val="37929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35CBDD-5327-4311-A95C-3E5695D93250}"/>
              </a:ext>
            </a:extLst>
          </p:cNvPr>
          <p:cNvSpPr/>
          <p:nvPr/>
        </p:nvSpPr>
        <p:spPr>
          <a:xfrm>
            <a:off x="0" y="1690689"/>
            <a:ext cx="9143999" cy="10627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CRAFFT</a:t>
            </a:r>
          </a:p>
        </p:txBody>
      </p:sp>
      <p:sp>
        <p:nvSpPr>
          <p:cNvPr id="3" name="Content Placeholder 2"/>
          <p:cNvSpPr>
            <a:spLocks noGrp="1"/>
          </p:cNvSpPr>
          <p:nvPr>
            <p:ph idx="1"/>
          </p:nvPr>
        </p:nvSpPr>
        <p:spPr/>
        <p:txBody>
          <a:bodyPr/>
          <a:lstStyle/>
          <a:p>
            <a:pPr marL="0" indent="0">
              <a:buNone/>
            </a:pPr>
            <a:r>
              <a:rPr lang="en-US" dirty="0"/>
              <a:t>Remind adolescent patients to answer honestly and all answers are confidential</a:t>
            </a:r>
            <a:endParaRPr lang="en-US" sz="1100" dirty="0"/>
          </a:p>
          <a:p>
            <a:pPr marL="0" indent="0">
              <a:buNone/>
            </a:pPr>
            <a:br>
              <a:rPr lang="en-US" sz="1100" b="1" dirty="0"/>
            </a:br>
            <a:r>
              <a:rPr lang="en-US" b="1" dirty="0"/>
              <a:t>Ask pre-screening questions:</a:t>
            </a:r>
          </a:p>
          <a:p>
            <a:pPr lvl="1"/>
            <a:r>
              <a:rPr lang="en-US" dirty="0"/>
              <a:t>In the past 12 month, did you:</a:t>
            </a:r>
          </a:p>
          <a:p>
            <a:pPr lvl="2"/>
            <a:r>
              <a:rPr lang="en-US" dirty="0"/>
              <a:t>Drink any alcohol (more than a few sips)</a:t>
            </a:r>
          </a:p>
          <a:p>
            <a:pPr lvl="2"/>
            <a:r>
              <a:rPr lang="en-US" dirty="0"/>
              <a:t>Use marijuana</a:t>
            </a:r>
          </a:p>
          <a:p>
            <a:pPr lvl="2"/>
            <a:r>
              <a:rPr lang="en-US" dirty="0"/>
              <a:t>Use anything else to get high (anything else can include illegal drugs, over-the-counter medications, prescription medication or anything that can be sniffed or huffed) </a:t>
            </a:r>
          </a:p>
          <a:p>
            <a:pPr marL="0" indent="0">
              <a:buNone/>
            </a:pPr>
            <a:endParaRPr lang="en-US" dirty="0"/>
          </a:p>
        </p:txBody>
      </p:sp>
    </p:spTree>
    <p:extLst>
      <p:ext uri="{BB962C8B-B14F-4D97-AF65-F5344CB8AC3E}">
        <p14:creationId xmlns:p14="http://schemas.microsoft.com/office/powerpoint/2010/main" val="177522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What is SBIRT?</a:t>
            </a:r>
          </a:p>
          <a:p>
            <a:r>
              <a:rPr lang="en-US" dirty="0"/>
              <a:t>Why implement SBIRT?</a:t>
            </a:r>
          </a:p>
          <a:p>
            <a:r>
              <a:rPr lang="en-US" dirty="0"/>
              <a:t>Workflow components</a:t>
            </a:r>
          </a:p>
          <a:p>
            <a:r>
              <a:rPr lang="en-US" dirty="0"/>
              <a:t>SBIRT for adolescents </a:t>
            </a:r>
          </a:p>
          <a:p>
            <a:r>
              <a:rPr lang="en-US" dirty="0"/>
              <a:t>Implementation considerations</a:t>
            </a:r>
          </a:p>
          <a:p>
            <a:r>
              <a:rPr lang="en-US" dirty="0"/>
              <a:t>Resources</a:t>
            </a:r>
          </a:p>
          <a:p>
            <a:pPr marL="0" indent="0">
              <a:buNone/>
            </a:pPr>
            <a:endParaRPr lang="en-US" dirty="0"/>
          </a:p>
        </p:txBody>
      </p:sp>
    </p:spTree>
    <p:extLst>
      <p:ext uri="{BB962C8B-B14F-4D97-AF65-F5344CB8AC3E}">
        <p14:creationId xmlns:p14="http://schemas.microsoft.com/office/powerpoint/2010/main" val="2183361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Adolescent Screening</a:t>
            </a:r>
          </a:p>
        </p:txBody>
      </p:sp>
      <p:pic>
        <p:nvPicPr>
          <p:cNvPr id="6" name="Online Media 5" title="Adolescent brief intervention: &quot;Jacob&quot;">
            <a:hlinkClick r:id="" action="ppaction://media"/>
            <a:extLst>
              <a:ext uri="{FF2B5EF4-FFF2-40B4-BE49-F238E27FC236}">
                <a16:creationId xmlns:a16="http://schemas.microsoft.com/office/drawing/2014/main" id="{77193161-19F0-4EFF-AC0A-2414B373403F}"/>
              </a:ext>
            </a:extLst>
          </p:cNvPr>
          <p:cNvPicPr>
            <a:picLocks noRot="1" noChangeAspect="1"/>
          </p:cNvPicPr>
          <p:nvPr>
            <a:videoFile r:link="rId1"/>
          </p:nvPr>
        </p:nvPicPr>
        <p:blipFill>
          <a:blip r:embed="rId3"/>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1608362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Implementation</a:t>
            </a:r>
          </a:p>
        </p:txBody>
      </p:sp>
    </p:spTree>
    <p:extLst>
      <p:ext uri="{BB962C8B-B14F-4D97-AF65-F5344CB8AC3E}">
        <p14:creationId xmlns:p14="http://schemas.microsoft.com/office/powerpoint/2010/main" val="2571161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Content Placeholder 2"/>
          <p:cNvSpPr>
            <a:spLocks noGrp="1"/>
          </p:cNvSpPr>
          <p:nvPr>
            <p:ph idx="1"/>
          </p:nvPr>
        </p:nvSpPr>
        <p:spPr>
          <a:xfrm>
            <a:off x="1243172" y="1582220"/>
            <a:ext cx="7272177" cy="4594743"/>
          </a:xfrm>
        </p:spPr>
        <p:txBody>
          <a:bodyPr>
            <a:normAutofit fontScale="77500" lnSpcReduction="20000"/>
          </a:bodyPr>
          <a:lstStyle/>
          <a:p>
            <a:pPr marL="0" indent="0">
              <a:buNone/>
            </a:pPr>
            <a:r>
              <a:rPr lang="en-US" b="1" dirty="0"/>
              <a:t>Develop an implementation team</a:t>
            </a:r>
          </a:p>
          <a:p>
            <a:pPr lvl="1"/>
            <a:r>
              <a:rPr lang="en-US" dirty="0"/>
              <a:t>Recommend multi-disciplinary team</a:t>
            </a:r>
          </a:p>
          <a:p>
            <a:pPr lvl="1"/>
            <a:r>
              <a:rPr lang="en-US" dirty="0"/>
              <a:t>Discuss hiring considerations</a:t>
            </a:r>
          </a:p>
          <a:p>
            <a:pPr lvl="1"/>
            <a:r>
              <a:rPr lang="en-US" dirty="0"/>
              <a:t>Communicate to organization</a:t>
            </a:r>
          </a:p>
          <a:p>
            <a:pPr marL="0" indent="0">
              <a:buNone/>
            </a:pPr>
            <a:r>
              <a:rPr lang="en-US" b="1" dirty="0"/>
              <a:t>Identify which screenings</a:t>
            </a:r>
          </a:p>
          <a:p>
            <a:pPr lvl="1"/>
            <a:r>
              <a:rPr lang="en-US" dirty="0"/>
              <a:t>How will they be administered</a:t>
            </a:r>
          </a:p>
          <a:p>
            <a:pPr lvl="1"/>
            <a:r>
              <a:rPr lang="en-US" dirty="0"/>
              <a:t>EHR functionality</a:t>
            </a:r>
          </a:p>
          <a:p>
            <a:pPr marL="0" indent="0">
              <a:buNone/>
            </a:pPr>
            <a:r>
              <a:rPr lang="en-US" b="1" dirty="0"/>
              <a:t>Create protocols</a:t>
            </a:r>
          </a:p>
          <a:p>
            <a:pPr lvl="1"/>
            <a:r>
              <a:rPr lang="en-US" dirty="0"/>
              <a:t>Roles/responsibilities for staff</a:t>
            </a:r>
          </a:p>
          <a:p>
            <a:pPr lvl="1"/>
            <a:r>
              <a:rPr lang="en-US" dirty="0"/>
              <a:t>Frequency of administration</a:t>
            </a:r>
          </a:p>
          <a:p>
            <a:pPr lvl="1"/>
            <a:r>
              <a:rPr lang="en-US" dirty="0"/>
              <a:t>Response to urgent or life-threatening behaviors</a:t>
            </a:r>
          </a:p>
          <a:p>
            <a:pPr marL="0" indent="0">
              <a:buNone/>
            </a:pPr>
            <a:r>
              <a:rPr lang="en-US" b="1" dirty="0"/>
              <a:t>Referral resources</a:t>
            </a:r>
          </a:p>
          <a:p>
            <a:pPr lvl="1"/>
            <a:r>
              <a:rPr lang="en-US" dirty="0"/>
              <a:t>Client handout</a:t>
            </a:r>
          </a:p>
          <a:p>
            <a:pPr lvl="1"/>
            <a:r>
              <a:rPr lang="en-US" dirty="0"/>
              <a:t>Develop direct pathways with community providers</a:t>
            </a:r>
          </a:p>
          <a:p>
            <a:pPr marL="0" indent="0">
              <a:buNone/>
            </a:pPr>
            <a:r>
              <a:rPr lang="en-US" b="1" dirty="0"/>
              <a:t>Implementation Training</a:t>
            </a:r>
          </a:p>
          <a:p>
            <a:pPr marL="0" indent="0">
              <a:buNone/>
            </a:pPr>
            <a:endParaRPr lang="en-US" dirty="0"/>
          </a:p>
        </p:txBody>
      </p:sp>
      <p:pic>
        <p:nvPicPr>
          <p:cNvPr id="5" name="Picture 4" descr="O:\Marketing\_GDarchive\_TASK\2016\2016-09-16 Font Awesome Icon Making\_FINAL\Check box.emf">
            <a:extLst>
              <a:ext uri="{FF2B5EF4-FFF2-40B4-BE49-F238E27FC236}">
                <a16:creationId xmlns:a16="http://schemas.microsoft.com/office/drawing/2014/main" id="{13713B58-EB4F-41AA-9A9C-7FFB02DA6EC6}"/>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0309" y="1571946"/>
            <a:ext cx="412863" cy="342804"/>
          </a:xfrm>
          <a:prstGeom prst="rect">
            <a:avLst/>
          </a:prstGeom>
          <a:noFill/>
          <a:ln>
            <a:noFill/>
          </a:ln>
        </p:spPr>
      </p:pic>
      <p:pic>
        <p:nvPicPr>
          <p:cNvPr id="6" name="Picture 5" descr="O:\Marketing\_GDarchive\_TASK\2016\2016-09-16 Font Awesome Icon Making\_FINAL\Check box.emf">
            <a:extLst>
              <a:ext uri="{FF2B5EF4-FFF2-40B4-BE49-F238E27FC236}">
                <a16:creationId xmlns:a16="http://schemas.microsoft.com/office/drawing/2014/main" id="{C51D96D2-DCBC-44BD-B438-9CE216987CE6}"/>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0306" y="2726107"/>
            <a:ext cx="412863" cy="342804"/>
          </a:xfrm>
          <a:prstGeom prst="rect">
            <a:avLst/>
          </a:prstGeom>
          <a:noFill/>
          <a:ln>
            <a:noFill/>
          </a:ln>
        </p:spPr>
      </p:pic>
      <p:pic>
        <p:nvPicPr>
          <p:cNvPr id="7" name="Picture 6" descr="O:\Marketing\_GDarchive\_TASK\2016\2016-09-16 Font Awesome Icon Making\_FINAL\Check box.emf">
            <a:extLst>
              <a:ext uri="{FF2B5EF4-FFF2-40B4-BE49-F238E27FC236}">
                <a16:creationId xmlns:a16="http://schemas.microsoft.com/office/drawing/2014/main" id="{53D6847E-4F4B-434A-B12A-F939B0E5D716}"/>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0306" y="3591022"/>
            <a:ext cx="412863" cy="342804"/>
          </a:xfrm>
          <a:prstGeom prst="rect">
            <a:avLst/>
          </a:prstGeom>
          <a:noFill/>
          <a:ln>
            <a:noFill/>
          </a:ln>
        </p:spPr>
      </p:pic>
      <p:pic>
        <p:nvPicPr>
          <p:cNvPr id="8" name="Picture 7" descr="O:\Marketing\_GDarchive\_TASK\2016\2016-09-16 Font Awesome Icon Making\_FINAL\Check box.emf">
            <a:extLst>
              <a:ext uri="{FF2B5EF4-FFF2-40B4-BE49-F238E27FC236}">
                <a16:creationId xmlns:a16="http://schemas.microsoft.com/office/drawing/2014/main" id="{62E5B5B4-54AA-4BA7-B195-5A0A39783487}"/>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124" y="4733138"/>
            <a:ext cx="412863" cy="342804"/>
          </a:xfrm>
          <a:prstGeom prst="rect">
            <a:avLst/>
          </a:prstGeom>
          <a:noFill/>
          <a:ln>
            <a:noFill/>
          </a:ln>
        </p:spPr>
      </p:pic>
      <p:pic>
        <p:nvPicPr>
          <p:cNvPr id="9" name="Picture 8" descr="O:\Marketing\_GDarchive\_TASK\2016\2016-09-16 Font Awesome Icon Making\_FINAL\Check box.emf">
            <a:extLst>
              <a:ext uri="{FF2B5EF4-FFF2-40B4-BE49-F238E27FC236}">
                <a16:creationId xmlns:a16="http://schemas.microsoft.com/office/drawing/2014/main" id="{A41646ED-900F-4524-BDAE-E0BEC52BD63C}"/>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124" y="5608835"/>
            <a:ext cx="412863" cy="342804"/>
          </a:xfrm>
          <a:prstGeom prst="rect">
            <a:avLst/>
          </a:prstGeom>
          <a:noFill/>
          <a:ln>
            <a:noFill/>
          </a:ln>
        </p:spPr>
      </p:pic>
    </p:spTree>
    <p:extLst>
      <p:ext uri="{BB962C8B-B14F-4D97-AF65-F5344CB8AC3E}">
        <p14:creationId xmlns:p14="http://schemas.microsoft.com/office/powerpoint/2010/main" val="391300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C395B4-D583-4C54-90E2-E948EBC4AEA9}"/>
              </a:ext>
            </a:extLst>
          </p:cNvPr>
          <p:cNvSpPr/>
          <p:nvPr/>
        </p:nvSpPr>
        <p:spPr>
          <a:xfrm>
            <a:off x="0" y="1551233"/>
            <a:ext cx="9144000" cy="27884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a:extLst>
              <a:ext uri="{FF2B5EF4-FFF2-40B4-BE49-F238E27FC236}">
                <a16:creationId xmlns:a16="http://schemas.microsoft.com/office/drawing/2014/main" id="{5D16F007-1067-4454-9FA9-9FC05E01074A}"/>
              </a:ext>
            </a:extLst>
          </p:cNvPr>
          <p:cNvSpPr txBox="1">
            <a:spLocks/>
          </p:cNvSpPr>
          <p:nvPr/>
        </p:nvSpPr>
        <p:spPr>
          <a:xfrm>
            <a:off x="457200" y="1551233"/>
            <a:ext cx="4114800" cy="4337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Web-based app that:</a:t>
            </a:r>
          </a:p>
          <a:p>
            <a:r>
              <a:rPr lang="en-US" sz="1600" dirty="0"/>
              <a:t>Screens adolescents and adults for substance use and depression</a:t>
            </a:r>
          </a:p>
          <a:p>
            <a:r>
              <a:rPr lang="en-US" sz="1600" dirty="0"/>
              <a:t>Converts answers into chart-ready notes for the medical professional</a:t>
            </a:r>
          </a:p>
          <a:p>
            <a:r>
              <a:rPr lang="en-US" sz="1600" dirty="0"/>
              <a:t>Reads questions out loud for patients with low literacy</a:t>
            </a:r>
          </a:p>
          <a:p>
            <a:r>
              <a:rPr lang="en-US" sz="1600" dirty="0"/>
              <a:t>Streamlines the delivery of multiple screening tools in English or Spanish</a:t>
            </a:r>
          </a:p>
          <a:p>
            <a:pPr marL="0" indent="0">
              <a:buFont typeface="Arial" panose="020B0604020202020204" pitchFamily="34" charset="0"/>
              <a:buNone/>
            </a:pPr>
            <a:endParaRPr lang="en-US" dirty="0"/>
          </a:p>
        </p:txBody>
      </p:sp>
      <p:sp>
        <p:nvSpPr>
          <p:cNvPr id="5" name="Title 2">
            <a:extLst>
              <a:ext uri="{FF2B5EF4-FFF2-40B4-BE49-F238E27FC236}">
                <a16:creationId xmlns:a16="http://schemas.microsoft.com/office/drawing/2014/main" id="{E5F2E66E-CFAD-4491-877A-103DC34476AD}"/>
              </a:ext>
            </a:extLst>
          </p:cNvPr>
          <p:cNvSpPr txBox="1">
            <a:spLocks/>
          </p:cNvSpPr>
          <p:nvPr/>
        </p:nvSpPr>
        <p:spPr>
          <a:xfrm>
            <a:off x="457200" y="916452"/>
            <a:ext cx="8229600" cy="63478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dirty="0"/>
              <a:t>SBIRT App</a:t>
            </a:r>
          </a:p>
        </p:txBody>
      </p:sp>
      <p:pic>
        <p:nvPicPr>
          <p:cNvPr id="6" name="Content Placeholder 4">
            <a:extLst>
              <a:ext uri="{FF2B5EF4-FFF2-40B4-BE49-F238E27FC236}">
                <a16:creationId xmlns:a16="http://schemas.microsoft.com/office/drawing/2014/main" id="{B9FC8A7C-D9A2-4BCE-83BC-63C5E25199D0}"/>
              </a:ext>
            </a:extLst>
          </p:cNvPr>
          <p:cNvPicPr>
            <a:picLocks noChangeAspect="1"/>
          </p:cNvPicPr>
          <p:nvPr/>
        </p:nvPicPr>
        <p:blipFill>
          <a:blip r:embed="rId2"/>
          <a:stretch>
            <a:fillRect/>
          </a:stretch>
        </p:blipFill>
        <p:spPr>
          <a:xfrm>
            <a:off x="4572000" y="1762886"/>
            <a:ext cx="4380094" cy="2437510"/>
          </a:xfrm>
          <a:prstGeom prst="rect">
            <a:avLst/>
          </a:prstGeom>
        </p:spPr>
      </p:pic>
      <p:sp>
        <p:nvSpPr>
          <p:cNvPr id="7" name="TextBox 6">
            <a:extLst>
              <a:ext uri="{FF2B5EF4-FFF2-40B4-BE49-F238E27FC236}">
                <a16:creationId xmlns:a16="http://schemas.microsoft.com/office/drawing/2014/main" id="{63B42902-2644-4416-AAB1-2A29656851F9}"/>
              </a:ext>
            </a:extLst>
          </p:cNvPr>
          <p:cNvSpPr txBox="1"/>
          <p:nvPr/>
        </p:nvSpPr>
        <p:spPr>
          <a:xfrm>
            <a:off x="457200" y="4465203"/>
            <a:ext cx="7048072" cy="1985159"/>
          </a:xfrm>
          <a:prstGeom prst="rect">
            <a:avLst/>
          </a:prstGeom>
          <a:noFill/>
        </p:spPr>
        <p:txBody>
          <a:bodyPr wrap="square" rtlCol="0">
            <a:spAutoFit/>
          </a:bodyPr>
          <a:lstStyle/>
          <a:p>
            <a:r>
              <a:rPr lang="en-US" sz="2000" b="1" dirty="0">
                <a:solidFill>
                  <a:schemeClr val="tx2"/>
                </a:solidFill>
              </a:rPr>
              <a:t>Available screenings</a:t>
            </a:r>
          </a:p>
          <a:p>
            <a:pPr marL="285750" indent="-285750">
              <a:buFont typeface="Arial" panose="020B0604020202020204" pitchFamily="34" charset="0"/>
              <a:buChar char="•"/>
            </a:pPr>
            <a:r>
              <a:rPr lang="en-US" sz="1700" dirty="0">
                <a:solidFill>
                  <a:schemeClr val="tx2"/>
                </a:solidFill>
              </a:rPr>
              <a:t>ASSIST for adult drug use</a:t>
            </a:r>
          </a:p>
          <a:p>
            <a:pPr marL="285750" indent="-285750">
              <a:buFont typeface="Arial" panose="020B0604020202020204" pitchFamily="34" charset="0"/>
              <a:buChar char="•"/>
            </a:pPr>
            <a:r>
              <a:rPr lang="en-US" sz="1700" dirty="0">
                <a:solidFill>
                  <a:schemeClr val="tx2"/>
                </a:solidFill>
              </a:rPr>
              <a:t>AUDIT-C and AUDIT for adult alcohol use</a:t>
            </a:r>
          </a:p>
          <a:p>
            <a:pPr marL="285750" indent="-285750">
              <a:buFont typeface="Arial" panose="020B0604020202020204" pitchFamily="34" charset="0"/>
              <a:buChar char="•"/>
            </a:pPr>
            <a:r>
              <a:rPr lang="en-US" sz="1700" dirty="0">
                <a:solidFill>
                  <a:schemeClr val="tx2"/>
                </a:solidFill>
              </a:rPr>
              <a:t>PHQ-2 and PHQ-9 for adult depression</a:t>
            </a:r>
          </a:p>
          <a:p>
            <a:pPr marL="285750" indent="-285750">
              <a:buFont typeface="Arial" panose="020B0604020202020204" pitchFamily="34" charset="0"/>
              <a:buChar char="•"/>
            </a:pPr>
            <a:r>
              <a:rPr lang="en-US" sz="1700" dirty="0">
                <a:solidFill>
                  <a:schemeClr val="tx2"/>
                </a:solidFill>
              </a:rPr>
              <a:t>S2BI for adolescent substance use</a:t>
            </a:r>
          </a:p>
          <a:p>
            <a:pPr marL="285750" indent="-285750">
              <a:buFont typeface="Arial" panose="020B0604020202020204" pitchFamily="34" charset="0"/>
              <a:buChar char="•"/>
            </a:pPr>
            <a:r>
              <a:rPr lang="en-US" sz="1700" dirty="0">
                <a:solidFill>
                  <a:schemeClr val="tx2"/>
                </a:solidFill>
              </a:rPr>
              <a:t>PHQ-2 and PHQ-9 Modified for Teens for adolescent depression</a:t>
            </a:r>
          </a:p>
          <a:p>
            <a:endParaRPr lang="en-US" dirty="0"/>
          </a:p>
        </p:txBody>
      </p:sp>
      <p:sp>
        <p:nvSpPr>
          <p:cNvPr id="8" name="TextBox 7">
            <a:extLst>
              <a:ext uri="{FF2B5EF4-FFF2-40B4-BE49-F238E27FC236}">
                <a16:creationId xmlns:a16="http://schemas.microsoft.com/office/drawing/2014/main" id="{759FAE00-2024-4FC0-9CD6-B24ED7C09C78}"/>
              </a:ext>
            </a:extLst>
          </p:cNvPr>
          <p:cNvSpPr txBox="1"/>
          <p:nvPr/>
        </p:nvSpPr>
        <p:spPr>
          <a:xfrm>
            <a:off x="6072826" y="6217099"/>
            <a:ext cx="3990975" cy="307777"/>
          </a:xfrm>
          <a:prstGeom prst="rect">
            <a:avLst/>
          </a:prstGeom>
          <a:noFill/>
        </p:spPr>
        <p:txBody>
          <a:bodyPr wrap="square" rtlCol="0">
            <a:spAutoFit/>
          </a:bodyPr>
          <a:lstStyle/>
          <a:p>
            <a:r>
              <a:rPr lang="en-US" sz="1400" dirty="0">
                <a:hlinkClick r:id="rId3"/>
              </a:rPr>
              <a:t>http://sbirtapp.org/intro</a:t>
            </a:r>
            <a:endParaRPr lang="en-US" sz="1400" dirty="0"/>
          </a:p>
        </p:txBody>
      </p:sp>
    </p:spTree>
    <p:extLst>
      <p:ext uri="{BB962C8B-B14F-4D97-AF65-F5344CB8AC3E}">
        <p14:creationId xmlns:p14="http://schemas.microsoft.com/office/powerpoint/2010/main" val="2311324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A020-1C53-4E29-9F5C-97E59EEE1F09}"/>
              </a:ext>
            </a:extLst>
          </p:cNvPr>
          <p:cNvSpPr>
            <a:spLocks noGrp="1"/>
          </p:cNvSpPr>
          <p:nvPr>
            <p:ph type="title"/>
          </p:nvPr>
        </p:nvSpPr>
        <p:spPr/>
        <p:txBody>
          <a:bodyPr/>
          <a:lstStyle/>
          <a:p>
            <a:r>
              <a:rPr lang="en-US" dirty="0"/>
              <a:t>Implementation Best Practices</a:t>
            </a:r>
          </a:p>
        </p:txBody>
      </p:sp>
      <p:sp>
        <p:nvSpPr>
          <p:cNvPr id="3" name="Content Placeholder 2">
            <a:extLst>
              <a:ext uri="{FF2B5EF4-FFF2-40B4-BE49-F238E27FC236}">
                <a16:creationId xmlns:a16="http://schemas.microsoft.com/office/drawing/2014/main" id="{D70293DA-712A-4B7D-9873-0A8BF3A0E6ED}"/>
              </a:ext>
            </a:extLst>
          </p:cNvPr>
          <p:cNvSpPr>
            <a:spLocks noGrp="1"/>
          </p:cNvSpPr>
          <p:nvPr>
            <p:ph idx="1"/>
          </p:nvPr>
        </p:nvSpPr>
        <p:spPr>
          <a:xfrm>
            <a:off x="1202076" y="1690689"/>
            <a:ext cx="7272177" cy="4351338"/>
          </a:xfrm>
        </p:spPr>
        <p:txBody>
          <a:bodyPr/>
          <a:lstStyle/>
          <a:p>
            <a:pPr marL="0" indent="0">
              <a:buNone/>
            </a:pPr>
            <a:r>
              <a:rPr lang="en-US" dirty="0"/>
              <a:t>Practice champion</a:t>
            </a:r>
          </a:p>
          <a:p>
            <a:pPr marL="0" indent="0">
              <a:buNone/>
            </a:pPr>
            <a:r>
              <a:rPr lang="en-US" dirty="0"/>
              <a:t>Utilize an inter-professional team</a:t>
            </a:r>
          </a:p>
          <a:p>
            <a:pPr marL="0" indent="0">
              <a:buNone/>
            </a:pPr>
            <a:r>
              <a:rPr lang="en-US" dirty="0"/>
              <a:t>Align SBIRT with primary care office flow</a:t>
            </a:r>
          </a:p>
          <a:p>
            <a:pPr lvl="1"/>
            <a:r>
              <a:rPr lang="en-US" dirty="0"/>
              <a:t>Define/communicate within the team of each SBIRT step</a:t>
            </a:r>
          </a:p>
          <a:p>
            <a:pPr marL="0" indent="0">
              <a:buNone/>
            </a:pPr>
            <a:r>
              <a:rPr lang="en-US" dirty="0"/>
              <a:t>Consider using pre-screening instrument</a:t>
            </a:r>
          </a:p>
          <a:p>
            <a:pPr marL="0" indent="0">
              <a:buNone/>
            </a:pPr>
            <a:r>
              <a:rPr lang="en-US" dirty="0"/>
              <a:t>Integrate SBIRT documentation into the EHR</a:t>
            </a:r>
          </a:p>
          <a:p>
            <a:pPr marL="0" indent="0">
              <a:buNone/>
            </a:pPr>
            <a:r>
              <a:rPr lang="en-US" dirty="0"/>
              <a:t>Develop relationship with referral partners</a:t>
            </a:r>
          </a:p>
          <a:p>
            <a:pPr marL="0" indent="0">
              <a:buNone/>
            </a:pPr>
            <a:r>
              <a:rPr lang="en-US" dirty="0"/>
              <a:t>Institute ongoing SBIRT training</a:t>
            </a:r>
          </a:p>
          <a:p>
            <a:endParaRPr lang="en-US" dirty="0"/>
          </a:p>
        </p:txBody>
      </p:sp>
      <p:sp>
        <p:nvSpPr>
          <p:cNvPr id="4" name="TextBox 3">
            <a:extLst>
              <a:ext uri="{FF2B5EF4-FFF2-40B4-BE49-F238E27FC236}">
                <a16:creationId xmlns:a16="http://schemas.microsoft.com/office/drawing/2014/main" id="{1002B5F5-1C02-4AC9-8F95-D893AEF9ABF5}"/>
              </a:ext>
            </a:extLst>
          </p:cNvPr>
          <p:cNvSpPr txBox="1"/>
          <p:nvPr/>
        </p:nvSpPr>
        <p:spPr>
          <a:xfrm>
            <a:off x="628650" y="6011817"/>
            <a:ext cx="7886700" cy="600164"/>
          </a:xfrm>
          <a:prstGeom prst="rect">
            <a:avLst/>
          </a:prstGeom>
          <a:noFill/>
        </p:spPr>
        <p:txBody>
          <a:bodyPr wrap="square" rtlCol="0">
            <a:spAutoFit/>
          </a:bodyPr>
          <a:lstStyle/>
          <a:p>
            <a:r>
              <a:rPr lang="en-US" sz="1100" dirty="0">
                <a:solidFill>
                  <a:schemeClr val="tx1">
                    <a:lumMod val="50000"/>
                  </a:schemeClr>
                </a:solidFill>
              </a:rPr>
              <a:t>Hargraves, D., White, C., Frederick, R., </a:t>
            </a:r>
            <a:r>
              <a:rPr lang="en-US" sz="1100" dirty="0" err="1">
                <a:solidFill>
                  <a:schemeClr val="tx1">
                    <a:lumMod val="50000"/>
                  </a:schemeClr>
                </a:solidFill>
              </a:rPr>
              <a:t>Cinibulk</a:t>
            </a:r>
            <a:r>
              <a:rPr lang="en-US" sz="1100" dirty="0">
                <a:solidFill>
                  <a:schemeClr val="tx1">
                    <a:lumMod val="50000"/>
                  </a:schemeClr>
                </a:solidFill>
              </a:rPr>
              <a:t>, M., Peters, M., Young, A., &amp; Elder, N. (2017). Implementing SBIRT in primary care: lessons learned from multi-practice evaluation portfolio. Retrieved from </a:t>
            </a:r>
            <a:r>
              <a:rPr lang="en-US" sz="1100" dirty="0">
                <a:solidFill>
                  <a:schemeClr val="tx1">
                    <a:lumMod val="50000"/>
                  </a:schemeClr>
                </a:solidFill>
                <a:hlinkClick r:id="rId2">
                  <a:extLst>
                    <a:ext uri="{A12FA001-AC4F-418D-AE19-62706E023703}">
                      <ahyp:hlinkClr xmlns:ahyp="http://schemas.microsoft.com/office/drawing/2018/hyperlinkcolor" val="tx"/>
                    </a:ext>
                  </a:extLst>
                </a:hlinkClick>
              </a:rPr>
              <a:t>https://www.ncbi.nlm.nih.gov/pmc/articles/PMC5809898/</a:t>
            </a:r>
            <a:endParaRPr lang="en-US" sz="1100" dirty="0">
              <a:solidFill>
                <a:schemeClr val="tx1">
                  <a:lumMod val="50000"/>
                </a:schemeClr>
              </a:solidFill>
            </a:endParaRPr>
          </a:p>
          <a:p>
            <a:endParaRPr lang="en-US" sz="1100" dirty="0">
              <a:solidFill>
                <a:schemeClr val="tx1">
                  <a:lumMod val="50000"/>
                </a:schemeClr>
              </a:solidFill>
            </a:endParaRPr>
          </a:p>
        </p:txBody>
      </p:sp>
      <p:pic>
        <p:nvPicPr>
          <p:cNvPr id="5" name="Picture 4" descr="O:\Marketing\_GDarchive\_TASK\2016\2016-09-16 Font Awesome Icon Making\_FINAL\Check box.emf">
            <a:extLst>
              <a:ext uri="{FF2B5EF4-FFF2-40B4-BE49-F238E27FC236}">
                <a16:creationId xmlns:a16="http://schemas.microsoft.com/office/drawing/2014/main" id="{F65FF8DD-F148-4359-B041-0EA70E979F2B}"/>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9078" y="1742059"/>
            <a:ext cx="412863" cy="342804"/>
          </a:xfrm>
          <a:prstGeom prst="rect">
            <a:avLst/>
          </a:prstGeom>
          <a:noFill/>
          <a:ln>
            <a:noFill/>
          </a:ln>
        </p:spPr>
      </p:pic>
      <p:pic>
        <p:nvPicPr>
          <p:cNvPr id="6" name="Picture 5" descr="O:\Marketing\_GDarchive\_TASK\2016\2016-09-16 Font Awesome Icon Making\_FINAL\Check box.emf">
            <a:extLst>
              <a:ext uri="{FF2B5EF4-FFF2-40B4-BE49-F238E27FC236}">
                <a16:creationId xmlns:a16="http://schemas.microsoft.com/office/drawing/2014/main" id="{C49636CE-3AA1-4A77-9824-76C7A6AF57EE}"/>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039" y="2243781"/>
            <a:ext cx="412863" cy="342804"/>
          </a:xfrm>
          <a:prstGeom prst="rect">
            <a:avLst/>
          </a:prstGeom>
          <a:noFill/>
          <a:ln>
            <a:noFill/>
          </a:ln>
        </p:spPr>
      </p:pic>
      <p:pic>
        <p:nvPicPr>
          <p:cNvPr id="7" name="Picture 6" descr="O:\Marketing\_GDarchive\_TASK\2016\2016-09-16 Font Awesome Icon Making\_FINAL\Check box.emf">
            <a:extLst>
              <a:ext uri="{FF2B5EF4-FFF2-40B4-BE49-F238E27FC236}">
                <a16:creationId xmlns:a16="http://schemas.microsoft.com/office/drawing/2014/main" id="{0C694858-10DD-447F-9C2D-451181F53F9B}"/>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9078" y="2745503"/>
            <a:ext cx="412863" cy="342804"/>
          </a:xfrm>
          <a:prstGeom prst="rect">
            <a:avLst/>
          </a:prstGeom>
          <a:noFill/>
          <a:ln>
            <a:noFill/>
          </a:ln>
        </p:spPr>
      </p:pic>
      <p:pic>
        <p:nvPicPr>
          <p:cNvPr id="8" name="Picture 7" descr="O:\Marketing\_GDarchive\_TASK\2016\2016-09-16 Font Awesome Icon Making\_FINAL\Check box.emf">
            <a:extLst>
              <a:ext uri="{FF2B5EF4-FFF2-40B4-BE49-F238E27FC236}">
                <a16:creationId xmlns:a16="http://schemas.microsoft.com/office/drawing/2014/main" id="{D8F4E69C-FFA7-4115-B939-4539F11C43F9}"/>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9078" y="4035856"/>
            <a:ext cx="412863" cy="342804"/>
          </a:xfrm>
          <a:prstGeom prst="rect">
            <a:avLst/>
          </a:prstGeom>
          <a:noFill/>
          <a:ln>
            <a:noFill/>
          </a:ln>
        </p:spPr>
      </p:pic>
      <p:pic>
        <p:nvPicPr>
          <p:cNvPr id="9" name="Picture 8" descr="O:\Marketing\_GDarchive\_TASK\2016\2016-09-16 Font Awesome Icon Making\_FINAL\Check box.emf">
            <a:extLst>
              <a:ext uri="{FF2B5EF4-FFF2-40B4-BE49-F238E27FC236}">
                <a16:creationId xmlns:a16="http://schemas.microsoft.com/office/drawing/2014/main" id="{5BD82FB1-3EC2-441C-A572-CCA5F81CCE62}"/>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9077" y="4493848"/>
            <a:ext cx="412863" cy="342804"/>
          </a:xfrm>
          <a:prstGeom prst="rect">
            <a:avLst/>
          </a:prstGeom>
          <a:noFill/>
          <a:ln>
            <a:noFill/>
          </a:ln>
        </p:spPr>
      </p:pic>
      <p:pic>
        <p:nvPicPr>
          <p:cNvPr id="10" name="Picture 9" descr="O:\Marketing\_GDarchive\_TASK\2016\2016-09-16 Font Awesome Icon Making\_FINAL\Check box.emf">
            <a:extLst>
              <a:ext uri="{FF2B5EF4-FFF2-40B4-BE49-F238E27FC236}">
                <a16:creationId xmlns:a16="http://schemas.microsoft.com/office/drawing/2014/main" id="{2DD9BD32-1BCC-4FCC-90D7-9F5F6C85DF7C}"/>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714" y="5005896"/>
            <a:ext cx="412863" cy="342804"/>
          </a:xfrm>
          <a:prstGeom prst="rect">
            <a:avLst/>
          </a:prstGeom>
          <a:noFill/>
          <a:ln>
            <a:noFill/>
          </a:ln>
        </p:spPr>
      </p:pic>
      <p:pic>
        <p:nvPicPr>
          <p:cNvPr id="11" name="Picture 10" descr="O:\Marketing\_GDarchive\_TASK\2016\2016-09-16 Font Awesome Icon Making\_FINAL\Check box.emf">
            <a:extLst>
              <a:ext uri="{FF2B5EF4-FFF2-40B4-BE49-F238E27FC236}">
                <a16:creationId xmlns:a16="http://schemas.microsoft.com/office/drawing/2014/main" id="{E68A1291-CF67-426C-9D48-0285950588F9}"/>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9076" y="5534475"/>
            <a:ext cx="412863" cy="342804"/>
          </a:xfrm>
          <a:prstGeom prst="rect">
            <a:avLst/>
          </a:prstGeom>
          <a:noFill/>
          <a:ln>
            <a:noFill/>
          </a:ln>
        </p:spPr>
      </p:pic>
    </p:spTree>
    <p:extLst>
      <p:ext uri="{BB962C8B-B14F-4D97-AF65-F5344CB8AC3E}">
        <p14:creationId xmlns:p14="http://schemas.microsoft.com/office/powerpoint/2010/main" val="1203373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9CB5-42CC-4D62-A171-04472A1A377A}"/>
              </a:ext>
            </a:extLst>
          </p:cNvPr>
          <p:cNvSpPr>
            <a:spLocks noGrp="1"/>
          </p:cNvSpPr>
          <p:nvPr>
            <p:ph type="title"/>
          </p:nvPr>
        </p:nvSpPr>
        <p:spPr/>
        <p:txBody>
          <a:bodyPr/>
          <a:lstStyle/>
          <a:p>
            <a:r>
              <a:rPr lang="en-US" dirty="0"/>
              <a:t>Implementation Considerations</a:t>
            </a:r>
          </a:p>
        </p:txBody>
      </p:sp>
      <p:sp>
        <p:nvSpPr>
          <p:cNvPr id="3" name="Content Placeholder 2">
            <a:extLst>
              <a:ext uri="{FF2B5EF4-FFF2-40B4-BE49-F238E27FC236}">
                <a16:creationId xmlns:a16="http://schemas.microsoft.com/office/drawing/2014/main" id="{6F961B28-C2EE-4195-8E83-15A20457E3F1}"/>
              </a:ext>
            </a:extLst>
          </p:cNvPr>
          <p:cNvSpPr>
            <a:spLocks noGrp="1"/>
          </p:cNvSpPr>
          <p:nvPr>
            <p:ph idx="1"/>
          </p:nvPr>
        </p:nvSpPr>
        <p:spPr/>
        <p:txBody>
          <a:bodyPr/>
          <a:lstStyle/>
          <a:p>
            <a:r>
              <a:rPr lang="en-US" dirty="0"/>
              <a:t>Tracking of screening</a:t>
            </a:r>
          </a:p>
          <a:p>
            <a:r>
              <a:rPr lang="en-US" dirty="0"/>
              <a:t>Human resources</a:t>
            </a:r>
          </a:p>
          <a:p>
            <a:r>
              <a:rPr lang="en-US" dirty="0"/>
              <a:t>Policy and procedures</a:t>
            </a:r>
          </a:p>
          <a:p>
            <a:r>
              <a:rPr lang="en-US" dirty="0"/>
              <a:t>Measuring outcomes</a:t>
            </a:r>
          </a:p>
          <a:p>
            <a:pPr marL="0" indent="0">
              <a:buNone/>
            </a:pPr>
            <a:endParaRPr lang="en-US" dirty="0"/>
          </a:p>
        </p:txBody>
      </p:sp>
    </p:spTree>
    <p:extLst>
      <p:ext uri="{BB962C8B-B14F-4D97-AF65-F5344CB8AC3E}">
        <p14:creationId xmlns:p14="http://schemas.microsoft.com/office/powerpoint/2010/main" val="2260597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78E2-9AD2-4E0D-A536-2F088607E095}"/>
              </a:ext>
            </a:extLst>
          </p:cNvPr>
          <p:cNvSpPr>
            <a:spLocks noGrp="1"/>
          </p:cNvSpPr>
          <p:nvPr>
            <p:ph type="title"/>
          </p:nvPr>
        </p:nvSpPr>
        <p:spPr/>
        <p:txBody>
          <a:bodyPr/>
          <a:lstStyle/>
          <a:p>
            <a:r>
              <a:rPr lang="en-US" dirty="0"/>
              <a:t>Patient Testimonial</a:t>
            </a:r>
          </a:p>
        </p:txBody>
      </p:sp>
      <p:pic>
        <p:nvPicPr>
          <p:cNvPr id="5" name="Online Media 4" title="SBIRT patient testimonial video">
            <a:hlinkClick r:id="" action="ppaction://media"/>
            <a:extLst>
              <a:ext uri="{FF2B5EF4-FFF2-40B4-BE49-F238E27FC236}">
                <a16:creationId xmlns:a16="http://schemas.microsoft.com/office/drawing/2014/main" id="{6E095527-360C-482A-AFCC-0DA684C61024}"/>
              </a:ext>
            </a:extLst>
          </p:cNvPr>
          <p:cNvPicPr>
            <a:picLocks noRot="1" noChangeAspect="1"/>
          </p:cNvPicPr>
          <p:nvPr>
            <a:videoFile r:link="rId1"/>
          </p:nvPr>
        </p:nvPicPr>
        <p:blipFill>
          <a:blip r:embed="rId3"/>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82119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3372086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Appendix</a:t>
            </a:r>
          </a:p>
        </p:txBody>
      </p:sp>
    </p:spTree>
    <p:extLst>
      <p:ext uri="{BB962C8B-B14F-4D97-AF65-F5344CB8AC3E}">
        <p14:creationId xmlns:p14="http://schemas.microsoft.com/office/powerpoint/2010/main" val="187045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78E2-9AD2-4E0D-A536-2F088607E09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E1BB504-BF5D-4EAA-A1F1-E5CB56A749CB}"/>
              </a:ext>
            </a:extLst>
          </p:cNvPr>
          <p:cNvSpPr>
            <a:spLocks noGrp="1"/>
          </p:cNvSpPr>
          <p:nvPr>
            <p:ph idx="1"/>
          </p:nvPr>
        </p:nvSpPr>
        <p:spPr>
          <a:xfrm>
            <a:off x="628650" y="1491343"/>
            <a:ext cx="7886700" cy="4685620"/>
          </a:xfrm>
        </p:spPr>
        <p:txBody>
          <a:bodyPr>
            <a:normAutofit fontScale="85000" lnSpcReduction="20000"/>
          </a:bodyPr>
          <a:lstStyle/>
          <a:p>
            <a:pPr marL="0" indent="0">
              <a:buNone/>
            </a:pPr>
            <a:r>
              <a:rPr lang="en-US" sz="1700" dirty="0"/>
              <a:t>SBIRT in a Medical Setting</a:t>
            </a:r>
          </a:p>
          <a:p>
            <a:pPr lvl="1"/>
            <a:r>
              <a:rPr lang="en-US" sz="1700" dirty="0">
                <a:hlinkClick r:id="rId2"/>
              </a:rPr>
              <a:t>https://www.sbirtoregon.org/training-curriculum/</a:t>
            </a:r>
            <a:endParaRPr lang="en-US" sz="1700" dirty="0"/>
          </a:p>
          <a:p>
            <a:pPr marL="0" indent="0">
              <a:buNone/>
            </a:pPr>
            <a:r>
              <a:rPr lang="en-US" sz="1700" dirty="0"/>
              <a:t>Help Patients Who Drink Too Much: Clinical Approach</a:t>
            </a:r>
          </a:p>
          <a:p>
            <a:pPr lvl="1"/>
            <a:r>
              <a:rPr lang="en-US" sz="1700" dirty="0">
                <a:hlinkClick r:id="rId3"/>
              </a:rPr>
              <a:t>https://pubs.niaaa.nih.gov/publications/Practitioner/CliniciansGuide2005/clinicians_guide.htm</a:t>
            </a:r>
            <a:endParaRPr lang="en-US" sz="1700" dirty="0"/>
          </a:p>
          <a:p>
            <a:pPr marL="0" indent="0">
              <a:buNone/>
            </a:pPr>
            <a:r>
              <a:rPr lang="en-US" sz="1700" dirty="0"/>
              <a:t>Helping Smokers Quit: A Guide for Clinicians</a:t>
            </a:r>
          </a:p>
          <a:p>
            <a:pPr lvl="1"/>
            <a:r>
              <a:rPr lang="en-US" sz="1700" dirty="0">
                <a:hlinkClick r:id="rId4"/>
              </a:rPr>
              <a:t>https://www.ahrq.gov/sites/default/files/wysiwyg/professionals/clinicians-providers/guidelines-recommendations/tobacco/clinicians/references/clinhlpsmkqt/clinhlpsmksqt.pdf</a:t>
            </a:r>
            <a:endParaRPr lang="en-US" sz="1700" dirty="0"/>
          </a:p>
          <a:p>
            <a:pPr marL="0" indent="0">
              <a:buNone/>
            </a:pPr>
            <a:r>
              <a:rPr lang="en-US" sz="1700" dirty="0"/>
              <a:t>SBIRT Provider Card</a:t>
            </a:r>
          </a:p>
          <a:p>
            <a:pPr lvl="1"/>
            <a:r>
              <a:rPr lang="en-US" sz="1700" dirty="0"/>
              <a:t>English: </a:t>
            </a:r>
            <a:r>
              <a:rPr lang="en-US" sz="1700" dirty="0">
                <a:hlinkClick r:id="rId5"/>
              </a:rPr>
              <a:t>http://www.sbirt.care/pdfs/tools/Hard%20Card%20August%202016.PDF</a:t>
            </a:r>
            <a:endParaRPr lang="en-US" sz="1700" dirty="0"/>
          </a:p>
          <a:p>
            <a:pPr lvl="1"/>
            <a:r>
              <a:rPr lang="en-US" sz="1700" dirty="0"/>
              <a:t>Spanish: </a:t>
            </a:r>
            <a:r>
              <a:rPr lang="en-US" sz="1700" dirty="0">
                <a:hlinkClick r:id="rId6"/>
              </a:rPr>
              <a:t>http://www.sbirt.care/pdfs/tools/SBIRT%20Provider%20Card_March%202017_Spanish.pdf</a:t>
            </a:r>
            <a:endParaRPr lang="en-US" sz="1700" dirty="0"/>
          </a:p>
          <a:p>
            <a:pPr marL="0" indent="0">
              <a:buNone/>
            </a:pPr>
            <a:r>
              <a:rPr lang="en-US" sz="1700" dirty="0"/>
              <a:t>Conducting a referral to treatment </a:t>
            </a:r>
          </a:p>
          <a:p>
            <a:pPr lvl="1"/>
            <a:r>
              <a:rPr lang="en-US" sz="1700" dirty="0">
                <a:hlinkClick r:id="rId7"/>
              </a:rPr>
              <a:t>http://www.sbirt.care/pdfs/tools/Referral%20to%20treatment%20brief%20intervention%207%2023%2017.PDF</a:t>
            </a:r>
            <a:endParaRPr lang="en-US" sz="1700" dirty="0"/>
          </a:p>
          <a:p>
            <a:pPr marL="0" indent="0">
              <a:buNone/>
            </a:pPr>
            <a:r>
              <a:rPr lang="en-US" sz="1700" dirty="0"/>
              <a:t>A Therapist’s Guide to Brief Cognitive Behavioral Therapy </a:t>
            </a:r>
          </a:p>
          <a:p>
            <a:pPr lvl="1"/>
            <a:r>
              <a:rPr lang="en-US" sz="1700" dirty="0">
                <a:hlinkClick r:id="rId8"/>
              </a:rPr>
              <a:t>https://www.mirecc.va.gov/visn16/docs/therapists_guide_to_brief_cbtmanual.pdf</a:t>
            </a:r>
            <a:endParaRPr lang="en-US" sz="1700" dirty="0"/>
          </a:p>
          <a:p>
            <a:pPr marL="0" indent="0">
              <a:buNone/>
            </a:pPr>
            <a:r>
              <a:rPr lang="en-US" sz="1700" dirty="0"/>
              <a:t>SBIRT YouTube</a:t>
            </a:r>
          </a:p>
          <a:p>
            <a:pPr lvl="1"/>
            <a:r>
              <a:rPr lang="en-US" sz="1700" dirty="0">
                <a:hlinkClick r:id="rId9"/>
              </a:rPr>
              <a:t>https://www.youtube.com/channel/UC38ME1lH7HnyTZ5OjexrNMw</a:t>
            </a:r>
            <a:endParaRPr lang="en-US" sz="1700" dirty="0"/>
          </a:p>
          <a:p>
            <a:pPr marL="0" indent="0">
              <a:buNone/>
            </a:pPr>
            <a:r>
              <a:rPr lang="en-US" sz="1700" dirty="0"/>
              <a:t>Screening forms – multiple language downloads</a:t>
            </a:r>
          </a:p>
          <a:p>
            <a:pPr lvl="1"/>
            <a:r>
              <a:rPr lang="en-US" sz="1700" dirty="0">
                <a:hlinkClick r:id="rId10"/>
              </a:rPr>
              <a:t>https://www.sbirtoregon.org/screening-forms/</a:t>
            </a:r>
            <a:endParaRPr lang="en-US" sz="1700" dirty="0"/>
          </a:p>
          <a:p>
            <a:endParaRPr lang="en-US" dirty="0"/>
          </a:p>
        </p:txBody>
      </p:sp>
    </p:spTree>
    <p:extLst>
      <p:ext uri="{BB962C8B-B14F-4D97-AF65-F5344CB8AC3E}">
        <p14:creationId xmlns:p14="http://schemas.microsoft.com/office/powerpoint/2010/main" val="408872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SBIRT?</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Initially developed to provide universal </a:t>
            </a:r>
            <a:r>
              <a:rPr lang="en-US" sz="2400" b="1" dirty="0">
                <a:latin typeface="Arial" panose="020B0604020202020204" pitchFamily="34" charset="0"/>
                <a:cs typeface="Arial" panose="020B0604020202020204" pitchFamily="34" charset="0"/>
              </a:rPr>
              <a:t>screening</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prevention</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early intervention/treatment </a:t>
            </a:r>
            <a:r>
              <a:rPr lang="en-US" sz="2400" dirty="0">
                <a:latin typeface="Arial" panose="020B0604020202020204" pitchFamily="34" charset="0"/>
                <a:cs typeface="Arial" panose="020B0604020202020204" pitchFamily="34" charset="0"/>
              </a:rPr>
              <a:t>for individuals who are at risk for alcohol misuse within primary care settings</a:t>
            </a:r>
          </a:p>
          <a:p>
            <a:r>
              <a:rPr lang="en-US" sz="2400" dirty="0">
                <a:latin typeface="Arial" panose="020B0604020202020204" pitchFamily="34" charset="0"/>
                <a:cs typeface="Arial" panose="020B0604020202020204" pitchFamily="34" charset="0"/>
              </a:rPr>
              <a:t>Comprehensive, integrated, public health approach</a:t>
            </a:r>
          </a:p>
          <a:p>
            <a:r>
              <a:rPr lang="en-US" sz="2400" dirty="0">
                <a:latin typeface="Arial" panose="020B0604020202020204" pitchFamily="34" charset="0"/>
                <a:cs typeface="Arial" panose="020B0604020202020204" pitchFamily="34" charset="0"/>
              </a:rPr>
              <a:t>Goal to prevent consequences of alcohol and drug use in individuals who do not meet the diagnostic criteria for a substance use disorders (SUD) and help those who are diagnosed with SUD to enter and stay in treatment</a:t>
            </a:r>
          </a:p>
        </p:txBody>
      </p:sp>
      <p:sp>
        <p:nvSpPr>
          <p:cNvPr id="4" name="TextBox 3">
            <a:extLst>
              <a:ext uri="{FF2B5EF4-FFF2-40B4-BE49-F238E27FC236}">
                <a16:creationId xmlns:a16="http://schemas.microsoft.com/office/drawing/2014/main" id="{01AFB389-CA39-42CB-89A5-5A0A8D47E6E2}"/>
              </a:ext>
            </a:extLst>
          </p:cNvPr>
          <p:cNvSpPr txBox="1"/>
          <p:nvPr/>
        </p:nvSpPr>
        <p:spPr>
          <a:xfrm>
            <a:off x="914400" y="6357769"/>
            <a:ext cx="7089289" cy="769441"/>
          </a:xfrm>
          <a:prstGeom prst="rect">
            <a:avLst/>
          </a:prstGeom>
          <a:noFill/>
        </p:spPr>
        <p:txBody>
          <a:bodyPr wrap="square" rtlCol="0">
            <a:spAutoFit/>
          </a:bodyPr>
          <a:lstStyle/>
          <a:p>
            <a:r>
              <a:rPr lang="en-US" sz="1100" dirty="0">
                <a:hlinkClick r:id="rId2"/>
              </a:rPr>
              <a:t>https://www.samhsa.gov/sbirt</a:t>
            </a:r>
            <a:endParaRPr lang="en-US" sz="1100" dirty="0"/>
          </a:p>
          <a:p>
            <a:r>
              <a:rPr lang="en-US" sz="1100" dirty="0">
                <a:hlinkClick r:id="rId3"/>
              </a:rPr>
              <a:t>https://www.samhsa.gov/sites/default/files/sbirtwhitepaper_0.pdf</a:t>
            </a:r>
            <a:endParaRPr lang="en-US" sz="1100" dirty="0"/>
          </a:p>
          <a:p>
            <a:endParaRPr lang="en-US" sz="1100" dirty="0"/>
          </a:p>
          <a:p>
            <a:endParaRPr lang="en-US" sz="1100" dirty="0"/>
          </a:p>
        </p:txBody>
      </p:sp>
    </p:spTree>
    <p:extLst>
      <p:ext uri="{BB962C8B-B14F-4D97-AF65-F5344CB8AC3E}">
        <p14:creationId xmlns:p14="http://schemas.microsoft.com/office/powerpoint/2010/main" val="3198755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78E2-9AD2-4E0D-A536-2F088607E09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E1BB504-BF5D-4EAA-A1F1-E5CB56A749CB}"/>
              </a:ext>
            </a:extLst>
          </p:cNvPr>
          <p:cNvSpPr>
            <a:spLocks noGrp="1"/>
          </p:cNvSpPr>
          <p:nvPr>
            <p:ph idx="1"/>
          </p:nvPr>
        </p:nvSpPr>
        <p:spPr/>
        <p:txBody>
          <a:bodyPr>
            <a:normAutofit/>
          </a:bodyPr>
          <a:lstStyle/>
          <a:p>
            <a:pPr marL="0" indent="0">
              <a:buNone/>
            </a:pPr>
            <a:r>
              <a:rPr lang="en-US" sz="1400" dirty="0"/>
              <a:t>Clinic handouts</a:t>
            </a:r>
          </a:p>
          <a:p>
            <a:pPr lvl="1"/>
            <a:r>
              <a:rPr lang="en-US" sz="1400" dirty="0">
                <a:hlinkClick r:id="rId2"/>
              </a:rPr>
              <a:t>https://www.sbirtoregon.org/clinic-tools/</a:t>
            </a:r>
            <a:endParaRPr lang="en-US" sz="1400" dirty="0"/>
          </a:p>
          <a:p>
            <a:pPr marL="0" indent="0">
              <a:buNone/>
            </a:pPr>
            <a:r>
              <a:rPr lang="en-US" sz="1400" dirty="0"/>
              <a:t>SBIRT for Adolescents</a:t>
            </a:r>
          </a:p>
          <a:p>
            <a:pPr lvl="1"/>
            <a:r>
              <a:rPr lang="en-US" sz="1400" dirty="0">
                <a:hlinkClick r:id="rId3"/>
              </a:rPr>
              <a:t>https://www.youtube.com/watch?v=JtCd4jATtFw&amp;t=1s</a:t>
            </a:r>
            <a:endParaRPr lang="en-US" sz="1400" dirty="0"/>
          </a:p>
          <a:p>
            <a:pPr marL="0" indent="0">
              <a:buNone/>
            </a:pPr>
            <a:r>
              <a:rPr lang="en-US" sz="1400" dirty="0"/>
              <a:t>Adolescent Screening, Brief Intervention, Referral to Treatment for Alcohol and Other Drug Use</a:t>
            </a:r>
          </a:p>
          <a:p>
            <a:pPr lvl="1"/>
            <a:r>
              <a:rPr lang="en-US" sz="1400" dirty="0">
                <a:hlinkClick r:id="rId4"/>
              </a:rPr>
              <a:t>https://www.integration.samhsa.gov/clinical-practice/sbirt/adolescent_screening,_brieft_intervention_and_referral_to_treatment_for_alcohol.pdf</a:t>
            </a:r>
            <a:endParaRPr lang="en-US" sz="1400" dirty="0"/>
          </a:p>
          <a:p>
            <a:pPr marL="0" indent="0">
              <a:buNone/>
            </a:pPr>
            <a:r>
              <a:rPr lang="en-US" sz="1400" dirty="0"/>
              <a:t>Alcohol Screening and Brief Intervention for Youth</a:t>
            </a:r>
          </a:p>
          <a:p>
            <a:pPr lvl="1"/>
            <a:r>
              <a:rPr lang="en-US" sz="1400" dirty="0">
                <a:hlinkClick r:id="rId5"/>
              </a:rPr>
              <a:t>https://www.integration.samhsa.gov/clinical-practice/sbirt/Guide_for_Youth_Screening_and_Brief_Intervention.pdf</a:t>
            </a:r>
            <a:endParaRPr lang="en-US" sz="1400" dirty="0"/>
          </a:p>
          <a:p>
            <a:pPr marL="0" indent="0">
              <a:buNone/>
            </a:pPr>
            <a:endParaRPr lang="en-US" dirty="0"/>
          </a:p>
        </p:txBody>
      </p:sp>
    </p:spTree>
    <p:extLst>
      <p:ext uri="{BB962C8B-B14F-4D97-AF65-F5344CB8AC3E}">
        <p14:creationId xmlns:p14="http://schemas.microsoft.com/office/powerpoint/2010/main" val="2470179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Screening Tools</a:t>
            </a:r>
          </a:p>
        </p:txBody>
      </p:sp>
    </p:spTree>
    <p:extLst>
      <p:ext uri="{BB962C8B-B14F-4D97-AF65-F5344CB8AC3E}">
        <p14:creationId xmlns:p14="http://schemas.microsoft.com/office/powerpoint/2010/main" val="3842333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F75E32B-8EB8-49D2-9C11-69FCC61751C3}"/>
              </a:ext>
            </a:extLst>
          </p:cNvPr>
          <p:cNvSpPr>
            <a:spLocks noGrp="1"/>
          </p:cNvSpPr>
          <p:nvPr>
            <p:ph type="title"/>
          </p:nvPr>
        </p:nvSpPr>
        <p:spPr/>
        <p:txBody>
          <a:bodyPr vert="horz" lIns="91440" tIns="45720" rIns="91440" bIns="45720" rtlCol="0" anchor="ctr">
            <a:normAutofit/>
          </a:bodyPr>
          <a:lstStyle/>
          <a:p>
            <a:r>
              <a:rPr lang="en-US" kern="1200" dirty="0"/>
              <a:t>NIDA Quick Screen</a:t>
            </a:r>
          </a:p>
        </p:txBody>
      </p:sp>
      <p:pic>
        <p:nvPicPr>
          <p:cNvPr id="4" name="Content Placeholder 7">
            <a:extLst>
              <a:ext uri="{FF2B5EF4-FFF2-40B4-BE49-F238E27FC236}">
                <a16:creationId xmlns:a16="http://schemas.microsoft.com/office/drawing/2014/main" id="{0FE54071-B9BA-48AA-B6C7-22C57C437D1A}"/>
              </a:ext>
            </a:extLst>
          </p:cNvPr>
          <p:cNvPicPr>
            <a:picLocks noGrp="1" noChangeAspect="1"/>
          </p:cNvPicPr>
          <p:nvPr>
            <p:ph type="dgm" sz="quarter" idx="10"/>
          </p:nvPr>
        </p:nvPicPr>
        <p:blipFill>
          <a:blip r:embed="rId3"/>
          <a:stretch>
            <a:fillRect/>
          </a:stretch>
        </p:blipFill>
        <p:spPr>
          <a:xfrm>
            <a:off x="628650" y="2490318"/>
            <a:ext cx="7886700" cy="2864790"/>
          </a:xfrm>
          <a:prstGeom prst="rect">
            <a:avLst/>
          </a:prstGeom>
        </p:spPr>
      </p:pic>
      <p:sp>
        <p:nvSpPr>
          <p:cNvPr id="6" name="TextBox 5">
            <a:extLst>
              <a:ext uri="{FF2B5EF4-FFF2-40B4-BE49-F238E27FC236}">
                <a16:creationId xmlns:a16="http://schemas.microsoft.com/office/drawing/2014/main" id="{F5AC37FB-9798-47A2-8AA0-AB7F52208D1D}"/>
              </a:ext>
            </a:extLst>
          </p:cNvPr>
          <p:cNvSpPr txBox="1"/>
          <p:nvPr/>
        </p:nvSpPr>
        <p:spPr>
          <a:xfrm>
            <a:off x="628650" y="1869897"/>
            <a:ext cx="7443787" cy="597798"/>
          </a:xfrm>
          <a:prstGeom prst="rect">
            <a:avLst/>
          </a:prstGeom>
        </p:spPr>
        <p:txBody>
          <a:bodyPr vert="horz" lIns="91440" tIns="45720" rIns="91440" bIns="45720" rtlCol="0">
            <a:normAutofit/>
          </a:bodyPr>
          <a:lstStyle/>
          <a:p>
            <a:pPr>
              <a:lnSpc>
                <a:spcPct val="90000"/>
              </a:lnSpc>
              <a:spcAft>
                <a:spcPts val="600"/>
              </a:spcAft>
            </a:pPr>
            <a:r>
              <a:rPr lang="en-US" sz="1400" dirty="0">
                <a:hlinkClick r:id="rId4"/>
              </a:rPr>
              <a:t>https://www.drugabuse.gov/publications/resource-guide-screening-drug-use-in-general-medical-settings/nida-quick-screen</a:t>
            </a:r>
            <a:endParaRPr lang="en-US" sz="1400" dirty="0"/>
          </a:p>
          <a:p>
            <a:pPr indent="-228600" algn="ctr">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706214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E038956-7198-4D1C-9E23-86A4FC65A26F}"/>
              </a:ext>
            </a:extLst>
          </p:cNvPr>
          <p:cNvSpPr>
            <a:spLocks noGrp="1"/>
          </p:cNvSpPr>
          <p:nvPr>
            <p:ph type="title"/>
          </p:nvPr>
        </p:nvSpPr>
        <p:spPr/>
        <p:txBody>
          <a:bodyPr vert="horz" lIns="91440" tIns="45720" rIns="91440" bIns="45720" rtlCol="0" anchor="ctr">
            <a:normAutofit/>
          </a:bodyPr>
          <a:lstStyle/>
          <a:p>
            <a:r>
              <a:rPr lang="en-US" kern="1200" dirty="0"/>
              <a:t>NIDA-Modified ASSIST</a:t>
            </a:r>
          </a:p>
        </p:txBody>
      </p:sp>
      <p:pic>
        <p:nvPicPr>
          <p:cNvPr id="4" name="Content Placeholder 6">
            <a:extLst>
              <a:ext uri="{FF2B5EF4-FFF2-40B4-BE49-F238E27FC236}">
                <a16:creationId xmlns:a16="http://schemas.microsoft.com/office/drawing/2014/main" id="{37F84F0C-63C6-4D31-97DE-5C1B9EB28975}"/>
              </a:ext>
            </a:extLst>
          </p:cNvPr>
          <p:cNvPicPr>
            <a:picLocks noGrp="1" noChangeAspect="1"/>
          </p:cNvPicPr>
          <p:nvPr>
            <p:ph idx="1"/>
          </p:nvPr>
        </p:nvPicPr>
        <p:blipFill>
          <a:blip r:embed="rId3"/>
          <a:stretch>
            <a:fillRect/>
          </a:stretch>
        </p:blipFill>
        <p:spPr>
          <a:xfrm>
            <a:off x="1281255" y="2141536"/>
            <a:ext cx="6581489" cy="4351338"/>
          </a:xfrm>
          <a:prstGeom prst="rect">
            <a:avLst/>
          </a:prstGeom>
        </p:spPr>
      </p:pic>
      <p:sp>
        <p:nvSpPr>
          <p:cNvPr id="7" name="TextBox 6">
            <a:extLst>
              <a:ext uri="{FF2B5EF4-FFF2-40B4-BE49-F238E27FC236}">
                <a16:creationId xmlns:a16="http://schemas.microsoft.com/office/drawing/2014/main" id="{9F9F8929-38AB-49BA-BD61-C630C04DAFCB}"/>
              </a:ext>
            </a:extLst>
          </p:cNvPr>
          <p:cNvSpPr txBox="1"/>
          <p:nvPr/>
        </p:nvSpPr>
        <p:spPr>
          <a:xfrm>
            <a:off x="628650" y="1390472"/>
            <a:ext cx="6848475" cy="870305"/>
          </a:xfrm>
          <a:prstGeom prst="rect">
            <a:avLst/>
          </a:prstGeom>
        </p:spPr>
        <p:txBody>
          <a:bodyPr vert="horz" lIns="91440" tIns="45720" rIns="91440" bIns="45720" rtlCol="0">
            <a:normAutofit/>
          </a:bodyPr>
          <a:lstStyle/>
          <a:p>
            <a:pPr>
              <a:lnSpc>
                <a:spcPct val="90000"/>
              </a:lnSpc>
              <a:spcAft>
                <a:spcPts val="600"/>
              </a:spcAft>
            </a:pPr>
            <a:r>
              <a:rPr lang="en-US" sz="1400" dirty="0">
                <a:hlinkClick r:id="rId4"/>
              </a:rPr>
              <a:t>https://www.drugabuse.gov/publications/resource-guide-screening-drug-use-in-general-medical-settings/nida-quick-screen</a:t>
            </a:r>
            <a:endParaRPr lang="en-US" sz="1400" dirty="0"/>
          </a:p>
          <a:p>
            <a:pPr indent="-228600" algn="ctr">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97910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2DB2F2-0751-4799-9369-A31FAD21B0A1}"/>
              </a:ext>
            </a:extLst>
          </p:cNvPr>
          <p:cNvSpPr/>
          <p:nvPr/>
        </p:nvSpPr>
        <p:spPr>
          <a:xfrm>
            <a:off x="1815688" y="2293740"/>
            <a:ext cx="5544548" cy="4146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A09710BA-DA56-4EDC-96ED-02E6F5B9BF85}"/>
              </a:ext>
            </a:extLst>
          </p:cNvPr>
          <p:cNvSpPr>
            <a:spLocks noGrp="1"/>
          </p:cNvSpPr>
          <p:nvPr>
            <p:ph type="title"/>
          </p:nvPr>
        </p:nvSpPr>
        <p:spPr/>
        <p:txBody>
          <a:bodyPr vert="horz" lIns="91440" tIns="45720" rIns="91440" bIns="45720" rtlCol="0" anchor="ctr">
            <a:normAutofit/>
          </a:bodyPr>
          <a:lstStyle/>
          <a:p>
            <a:r>
              <a:rPr lang="en-US" kern="1200" dirty="0"/>
              <a:t>NIDA-Modified ASSIST Scoring</a:t>
            </a:r>
          </a:p>
        </p:txBody>
      </p:sp>
      <p:sp>
        <p:nvSpPr>
          <p:cNvPr id="5" name="TextBox 4">
            <a:extLst>
              <a:ext uri="{FF2B5EF4-FFF2-40B4-BE49-F238E27FC236}">
                <a16:creationId xmlns:a16="http://schemas.microsoft.com/office/drawing/2014/main" id="{719A5F24-44C3-407B-A75C-D922B96C7D82}"/>
              </a:ext>
            </a:extLst>
          </p:cNvPr>
          <p:cNvSpPr txBox="1"/>
          <p:nvPr/>
        </p:nvSpPr>
        <p:spPr>
          <a:xfrm>
            <a:off x="750014" y="1597390"/>
            <a:ext cx="7322424" cy="870305"/>
          </a:xfrm>
          <a:prstGeom prst="rect">
            <a:avLst/>
          </a:prstGeom>
        </p:spPr>
        <p:txBody>
          <a:bodyPr vert="horz" lIns="91440" tIns="45720" rIns="91440" bIns="45720" rtlCol="0">
            <a:normAutofit/>
          </a:bodyPr>
          <a:lstStyle/>
          <a:p>
            <a:pPr>
              <a:lnSpc>
                <a:spcPct val="90000"/>
              </a:lnSpc>
              <a:spcAft>
                <a:spcPts val="600"/>
              </a:spcAft>
            </a:pPr>
            <a:r>
              <a:rPr lang="en-US" sz="1400" dirty="0">
                <a:hlinkClick r:id="rId3"/>
              </a:rPr>
              <a:t>https://www.drugabuse.gov/publications/resource-guide-screening-drug-use-in-general-medical-settings/nida-quick-screen</a:t>
            </a:r>
            <a:endParaRPr lang="en-US" sz="1400" dirty="0"/>
          </a:p>
        </p:txBody>
      </p:sp>
      <p:sp>
        <p:nvSpPr>
          <p:cNvPr id="2" name="Oval 1">
            <a:extLst>
              <a:ext uri="{FF2B5EF4-FFF2-40B4-BE49-F238E27FC236}">
                <a16:creationId xmlns:a16="http://schemas.microsoft.com/office/drawing/2014/main" id="{9DD560F5-F63E-4D0D-86EC-DDC7D6F0E352}"/>
              </a:ext>
            </a:extLst>
          </p:cNvPr>
          <p:cNvSpPr/>
          <p:nvPr/>
        </p:nvSpPr>
        <p:spPr>
          <a:xfrm>
            <a:off x="2115441" y="2411757"/>
            <a:ext cx="1227807" cy="122780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HIGH RISK</a:t>
            </a:r>
            <a:br>
              <a:rPr lang="en-US" sz="1200" b="1" dirty="0"/>
            </a:br>
            <a:r>
              <a:rPr lang="en-US" sz="1200" i="1" dirty="0"/>
              <a:t>Score ≥ 27</a:t>
            </a:r>
          </a:p>
        </p:txBody>
      </p:sp>
      <p:sp>
        <p:nvSpPr>
          <p:cNvPr id="7" name="Oval 6">
            <a:extLst>
              <a:ext uri="{FF2B5EF4-FFF2-40B4-BE49-F238E27FC236}">
                <a16:creationId xmlns:a16="http://schemas.microsoft.com/office/drawing/2014/main" id="{F64F502C-A2EC-4E6E-9AC5-354C11A858A6}"/>
              </a:ext>
            </a:extLst>
          </p:cNvPr>
          <p:cNvSpPr/>
          <p:nvPr/>
        </p:nvSpPr>
        <p:spPr>
          <a:xfrm>
            <a:off x="2115441" y="3774390"/>
            <a:ext cx="1227807" cy="12278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MODERATE RISK</a:t>
            </a:r>
            <a:br>
              <a:rPr lang="en-US" b="1" dirty="0"/>
            </a:br>
            <a:r>
              <a:rPr lang="en-US" sz="1200" i="1" dirty="0"/>
              <a:t>Score 4-26</a:t>
            </a:r>
            <a:endParaRPr lang="en-US" i="1" dirty="0"/>
          </a:p>
        </p:txBody>
      </p:sp>
      <p:sp>
        <p:nvSpPr>
          <p:cNvPr id="8" name="Oval 7">
            <a:extLst>
              <a:ext uri="{FF2B5EF4-FFF2-40B4-BE49-F238E27FC236}">
                <a16:creationId xmlns:a16="http://schemas.microsoft.com/office/drawing/2014/main" id="{6E99FD4B-9DFF-4F73-8B08-7AF399AE0D20}"/>
              </a:ext>
            </a:extLst>
          </p:cNvPr>
          <p:cNvSpPr/>
          <p:nvPr/>
        </p:nvSpPr>
        <p:spPr>
          <a:xfrm>
            <a:off x="2115441" y="5137023"/>
            <a:ext cx="1227807" cy="1227807"/>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Lower Risk</a:t>
            </a:r>
          </a:p>
          <a:p>
            <a:pPr algn="ctr"/>
            <a:r>
              <a:rPr lang="en-US" sz="1200" i="1" dirty="0"/>
              <a:t>Score 0-3</a:t>
            </a:r>
          </a:p>
        </p:txBody>
      </p:sp>
      <p:sp>
        <p:nvSpPr>
          <p:cNvPr id="9" name="TextBox 8">
            <a:extLst>
              <a:ext uri="{FF2B5EF4-FFF2-40B4-BE49-F238E27FC236}">
                <a16:creationId xmlns:a16="http://schemas.microsoft.com/office/drawing/2014/main" id="{41E9DE76-7306-4A80-A736-ADC7EFC8EC22}"/>
              </a:ext>
            </a:extLst>
          </p:cNvPr>
          <p:cNvSpPr txBox="1"/>
          <p:nvPr/>
        </p:nvSpPr>
        <p:spPr>
          <a:xfrm>
            <a:off x="3757737" y="2579428"/>
            <a:ext cx="3900448" cy="95410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Provide feedback on the screening results</a:t>
            </a:r>
          </a:p>
          <a:p>
            <a:r>
              <a:rPr lang="en-US" sz="1400" b="1" dirty="0">
                <a:solidFill>
                  <a:schemeClr val="tx2"/>
                </a:solidFill>
                <a:latin typeface="Arial" panose="020B0604020202020204" pitchFamily="34" charset="0"/>
                <a:cs typeface="Arial" panose="020B0604020202020204" pitchFamily="34" charset="0"/>
              </a:rPr>
              <a:t>Advise, Assess </a:t>
            </a:r>
            <a:r>
              <a:rPr lang="en-US" sz="1400" dirty="0">
                <a:solidFill>
                  <a:schemeClr val="tx2"/>
                </a:solidFill>
                <a:latin typeface="Arial" panose="020B0604020202020204" pitchFamily="34" charset="0"/>
                <a:cs typeface="Arial" panose="020B0604020202020204" pitchFamily="34" charset="0"/>
              </a:rPr>
              <a:t>and </a:t>
            </a:r>
            <a:r>
              <a:rPr lang="en-US" sz="1400" b="1" dirty="0">
                <a:solidFill>
                  <a:schemeClr val="tx2"/>
                </a:solidFill>
                <a:latin typeface="Arial" panose="020B0604020202020204" pitchFamily="34" charset="0"/>
                <a:cs typeface="Arial" panose="020B0604020202020204" pitchFamily="34" charset="0"/>
              </a:rPr>
              <a:t>Assist</a:t>
            </a:r>
          </a:p>
          <a:p>
            <a:r>
              <a:rPr lang="en-US" sz="1400" b="1" dirty="0">
                <a:solidFill>
                  <a:schemeClr val="tx2"/>
                </a:solidFill>
                <a:latin typeface="Arial" panose="020B0604020202020204" pitchFamily="34" charset="0"/>
                <a:cs typeface="Arial" panose="020B0604020202020204" pitchFamily="34" charset="0"/>
              </a:rPr>
              <a:t>Arrange</a:t>
            </a:r>
            <a:r>
              <a:rPr lang="en-US" sz="1400" dirty="0">
                <a:solidFill>
                  <a:schemeClr val="tx2"/>
                </a:solidFill>
                <a:latin typeface="Arial" panose="020B0604020202020204" pitchFamily="34" charset="0"/>
                <a:cs typeface="Arial" panose="020B0604020202020204" pitchFamily="34" charset="0"/>
              </a:rPr>
              <a:t> referral</a:t>
            </a:r>
          </a:p>
          <a:p>
            <a:r>
              <a:rPr lang="en-US" sz="1400" dirty="0">
                <a:solidFill>
                  <a:schemeClr val="tx2"/>
                </a:solidFill>
                <a:latin typeface="Arial" panose="020B0604020202020204" pitchFamily="34" charset="0"/>
                <a:cs typeface="Arial" panose="020B0604020202020204" pitchFamily="34" charset="0"/>
              </a:rPr>
              <a:t>Offer continuing support</a:t>
            </a:r>
          </a:p>
        </p:txBody>
      </p:sp>
      <p:cxnSp>
        <p:nvCxnSpPr>
          <p:cNvPr id="13" name="Straight Connector 12">
            <a:extLst>
              <a:ext uri="{FF2B5EF4-FFF2-40B4-BE49-F238E27FC236}">
                <a16:creationId xmlns:a16="http://schemas.microsoft.com/office/drawing/2014/main" id="{347AE058-DA33-4D06-8135-787BFE8A6A16}"/>
              </a:ext>
            </a:extLst>
          </p:cNvPr>
          <p:cNvCxnSpPr/>
          <p:nvPr/>
        </p:nvCxnSpPr>
        <p:spPr>
          <a:xfrm>
            <a:off x="2030999" y="3711482"/>
            <a:ext cx="51134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700B00-FB4B-4740-80CD-AD64F1D9AF93}"/>
              </a:ext>
            </a:extLst>
          </p:cNvPr>
          <p:cNvCxnSpPr/>
          <p:nvPr/>
        </p:nvCxnSpPr>
        <p:spPr>
          <a:xfrm>
            <a:off x="2030999" y="5053118"/>
            <a:ext cx="511348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A3B86F-2DB3-4BAC-9591-E6464E99D90A}"/>
              </a:ext>
            </a:extLst>
          </p:cNvPr>
          <p:cNvSpPr txBox="1"/>
          <p:nvPr/>
        </p:nvSpPr>
        <p:spPr>
          <a:xfrm>
            <a:off x="3757737" y="3805417"/>
            <a:ext cx="3900448" cy="1169551"/>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Provide feedback </a:t>
            </a:r>
            <a:br>
              <a:rPr lang="en-US" sz="1400" dirty="0">
                <a:solidFill>
                  <a:schemeClr val="tx2"/>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Advise, Assess </a:t>
            </a:r>
            <a:r>
              <a:rPr lang="en-US" sz="1400" dirty="0">
                <a:solidFill>
                  <a:schemeClr val="tx2"/>
                </a:solidFill>
                <a:latin typeface="Arial" panose="020B0604020202020204" pitchFamily="34" charset="0"/>
                <a:cs typeface="Arial" panose="020B0604020202020204" pitchFamily="34" charset="0"/>
              </a:rPr>
              <a:t>and </a:t>
            </a:r>
            <a:r>
              <a:rPr lang="en-US" sz="1400" b="1" dirty="0">
                <a:solidFill>
                  <a:schemeClr val="tx2"/>
                </a:solidFill>
                <a:latin typeface="Arial" panose="020B0604020202020204" pitchFamily="34" charset="0"/>
                <a:cs typeface="Arial" panose="020B0604020202020204" pitchFamily="34" charset="0"/>
              </a:rPr>
              <a:t>Assist</a:t>
            </a:r>
          </a:p>
          <a:p>
            <a:r>
              <a:rPr lang="en-US" sz="1400" dirty="0">
                <a:solidFill>
                  <a:schemeClr val="tx2"/>
                </a:solidFill>
                <a:latin typeface="Arial" panose="020B0604020202020204" pitchFamily="34" charset="0"/>
                <a:cs typeface="Arial" panose="020B0604020202020204" pitchFamily="34" charset="0"/>
              </a:rPr>
              <a:t>Consider referral based on </a:t>
            </a:r>
            <a:br>
              <a:rPr lang="en-US" sz="14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clinical judgement</a:t>
            </a:r>
            <a:br>
              <a:rPr lang="en-US" sz="14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Offer continuing support</a:t>
            </a:r>
          </a:p>
        </p:txBody>
      </p:sp>
      <p:sp>
        <p:nvSpPr>
          <p:cNvPr id="16" name="TextBox 15">
            <a:extLst>
              <a:ext uri="{FF2B5EF4-FFF2-40B4-BE49-F238E27FC236}">
                <a16:creationId xmlns:a16="http://schemas.microsoft.com/office/drawing/2014/main" id="{1DF17E16-827F-4E50-848E-442D650C79B1}"/>
              </a:ext>
            </a:extLst>
          </p:cNvPr>
          <p:cNvSpPr txBox="1"/>
          <p:nvPr/>
        </p:nvSpPr>
        <p:spPr>
          <a:xfrm>
            <a:off x="3757737" y="5440880"/>
            <a:ext cx="3900448" cy="738664"/>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Provide feedback</a:t>
            </a:r>
          </a:p>
          <a:p>
            <a:r>
              <a:rPr lang="en-US" sz="1400" dirty="0">
                <a:solidFill>
                  <a:schemeClr val="tx2"/>
                </a:solidFill>
                <a:latin typeface="Arial" panose="020B0604020202020204" pitchFamily="34" charset="0"/>
                <a:cs typeface="Arial" panose="020B0604020202020204" pitchFamily="34" charset="0"/>
              </a:rPr>
              <a:t>Reinforce abstinence</a:t>
            </a:r>
          </a:p>
          <a:p>
            <a:r>
              <a:rPr lang="en-US" sz="1400" dirty="0">
                <a:solidFill>
                  <a:schemeClr val="tx2"/>
                </a:solidFill>
                <a:latin typeface="Arial" panose="020B0604020202020204" pitchFamily="34" charset="0"/>
                <a:cs typeface="Arial" panose="020B0604020202020204" pitchFamily="34" charset="0"/>
              </a:rPr>
              <a:t>Offer continuing support</a:t>
            </a:r>
          </a:p>
        </p:txBody>
      </p:sp>
      <p:pic>
        <p:nvPicPr>
          <p:cNvPr id="17" name="Picture 16" descr="O:\Marketing\_GDarchive\_TASK\2016\2016-09-16 Font Awesome Icon Making\_FINAL\Check mark.emf">
            <a:extLst>
              <a:ext uri="{FF2B5EF4-FFF2-40B4-BE49-F238E27FC236}">
                <a16:creationId xmlns:a16="http://schemas.microsoft.com/office/drawing/2014/main" id="{F278BA41-9C74-46EF-A2CA-CF56A10FC7E1}"/>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1767" y="2648991"/>
            <a:ext cx="194070" cy="148546"/>
          </a:xfrm>
          <a:prstGeom prst="rect">
            <a:avLst/>
          </a:prstGeom>
          <a:noFill/>
          <a:ln>
            <a:noFill/>
          </a:ln>
        </p:spPr>
      </p:pic>
      <p:pic>
        <p:nvPicPr>
          <p:cNvPr id="18" name="Picture 17" descr="O:\Marketing\_GDarchive\_TASK\2016\2016-09-16 Font Awesome Icon Making\_FINAL\Check mark.emf">
            <a:extLst>
              <a:ext uri="{FF2B5EF4-FFF2-40B4-BE49-F238E27FC236}">
                <a16:creationId xmlns:a16="http://schemas.microsoft.com/office/drawing/2014/main" id="{D6330880-D3A0-4EA4-8AA9-1B73D8AD47D2}"/>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1767" y="2875597"/>
            <a:ext cx="194070" cy="148546"/>
          </a:xfrm>
          <a:prstGeom prst="rect">
            <a:avLst/>
          </a:prstGeom>
          <a:noFill/>
          <a:ln>
            <a:noFill/>
          </a:ln>
        </p:spPr>
      </p:pic>
      <p:pic>
        <p:nvPicPr>
          <p:cNvPr id="19" name="Picture 18" descr="O:\Marketing\_GDarchive\_TASK\2016\2016-09-16 Font Awesome Icon Making\_FINAL\Check mark.emf">
            <a:extLst>
              <a:ext uri="{FF2B5EF4-FFF2-40B4-BE49-F238E27FC236}">
                <a16:creationId xmlns:a16="http://schemas.microsoft.com/office/drawing/2014/main" id="{47A02D40-2312-482C-87A3-C72A97922BAD}"/>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1767" y="3106193"/>
            <a:ext cx="194070" cy="148546"/>
          </a:xfrm>
          <a:prstGeom prst="rect">
            <a:avLst/>
          </a:prstGeom>
          <a:noFill/>
          <a:ln>
            <a:noFill/>
          </a:ln>
        </p:spPr>
      </p:pic>
      <p:pic>
        <p:nvPicPr>
          <p:cNvPr id="20" name="Picture 19" descr="O:\Marketing\_GDarchive\_TASK\2016\2016-09-16 Font Awesome Icon Making\_FINAL\Check mark.emf">
            <a:extLst>
              <a:ext uri="{FF2B5EF4-FFF2-40B4-BE49-F238E27FC236}">
                <a16:creationId xmlns:a16="http://schemas.microsoft.com/office/drawing/2014/main" id="{B97FC1EC-0EC3-40EB-BB35-6ADBFA30BACB}"/>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1767" y="3323721"/>
            <a:ext cx="194070" cy="148546"/>
          </a:xfrm>
          <a:prstGeom prst="rect">
            <a:avLst/>
          </a:prstGeom>
          <a:noFill/>
          <a:ln>
            <a:noFill/>
          </a:ln>
        </p:spPr>
      </p:pic>
      <p:pic>
        <p:nvPicPr>
          <p:cNvPr id="21" name="Picture 20" descr="O:\Marketing\_GDarchive\_TASK\2016\2016-09-16 Font Awesome Icon Making\_FINAL\Check mark.emf">
            <a:extLst>
              <a:ext uri="{FF2B5EF4-FFF2-40B4-BE49-F238E27FC236}">
                <a16:creationId xmlns:a16="http://schemas.microsoft.com/office/drawing/2014/main" id="{16D1E1AE-D3D6-4213-BCA2-3C69220E727D}"/>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8419" y="3892620"/>
            <a:ext cx="194070" cy="148546"/>
          </a:xfrm>
          <a:prstGeom prst="rect">
            <a:avLst/>
          </a:prstGeom>
          <a:noFill/>
          <a:ln>
            <a:noFill/>
          </a:ln>
        </p:spPr>
      </p:pic>
      <p:pic>
        <p:nvPicPr>
          <p:cNvPr id="22" name="Picture 21" descr="O:\Marketing\_GDarchive\_TASK\2016\2016-09-16 Font Awesome Icon Making\_FINAL\Check mark.emf">
            <a:extLst>
              <a:ext uri="{FF2B5EF4-FFF2-40B4-BE49-F238E27FC236}">
                <a16:creationId xmlns:a16="http://schemas.microsoft.com/office/drawing/2014/main" id="{2B894454-757C-4E5D-A67E-0440CB2ECF52}"/>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8419" y="4119226"/>
            <a:ext cx="194070" cy="148546"/>
          </a:xfrm>
          <a:prstGeom prst="rect">
            <a:avLst/>
          </a:prstGeom>
          <a:noFill/>
          <a:ln>
            <a:noFill/>
          </a:ln>
        </p:spPr>
      </p:pic>
      <p:pic>
        <p:nvPicPr>
          <p:cNvPr id="23" name="Picture 22" descr="O:\Marketing\_GDarchive\_TASK\2016\2016-09-16 Font Awesome Icon Making\_FINAL\Check mark.emf">
            <a:extLst>
              <a:ext uri="{FF2B5EF4-FFF2-40B4-BE49-F238E27FC236}">
                <a16:creationId xmlns:a16="http://schemas.microsoft.com/office/drawing/2014/main" id="{91CCCCB6-DFBD-42A0-9A5B-7D6C04D1CBD3}"/>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8419" y="4343472"/>
            <a:ext cx="194070" cy="148546"/>
          </a:xfrm>
          <a:prstGeom prst="rect">
            <a:avLst/>
          </a:prstGeom>
          <a:noFill/>
          <a:ln>
            <a:noFill/>
          </a:ln>
        </p:spPr>
      </p:pic>
      <p:pic>
        <p:nvPicPr>
          <p:cNvPr id="24" name="Picture 23" descr="O:\Marketing\_GDarchive\_TASK\2016\2016-09-16 Font Awesome Icon Making\_FINAL\Check mark.emf">
            <a:extLst>
              <a:ext uri="{FF2B5EF4-FFF2-40B4-BE49-F238E27FC236}">
                <a16:creationId xmlns:a16="http://schemas.microsoft.com/office/drawing/2014/main" id="{D821222A-0DEB-47C7-B775-8A82B05F2FFF}"/>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8419" y="4748249"/>
            <a:ext cx="194070" cy="148546"/>
          </a:xfrm>
          <a:prstGeom prst="rect">
            <a:avLst/>
          </a:prstGeom>
          <a:noFill/>
          <a:ln>
            <a:noFill/>
          </a:ln>
        </p:spPr>
      </p:pic>
      <p:pic>
        <p:nvPicPr>
          <p:cNvPr id="25" name="Picture 24" descr="O:\Marketing\_GDarchive\_TASK\2016\2016-09-16 Font Awesome Icon Making\_FINAL\Check mark.emf">
            <a:extLst>
              <a:ext uri="{FF2B5EF4-FFF2-40B4-BE49-F238E27FC236}">
                <a16:creationId xmlns:a16="http://schemas.microsoft.com/office/drawing/2014/main" id="{EE2368FC-84AB-4049-871B-5B376B67ABC7}"/>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1767" y="5518878"/>
            <a:ext cx="194070" cy="148546"/>
          </a:xfrm>
          <a:prstGeom prst="rect">
            <a:avLst/>
          </a:prstGeom>
          <a:noFill/>
          <a:ln>
            <a:noFill/>
          </a:ln>
        </p:spPr>
      </p:pic>
      <p:pic>
        <p:nvPicPr>
          <p:cNvPr id="26" name="Picture 25" descr="O:\Marketing\_GDarchive\_TASK\2016\2016-09-16 Font Awesome Icon Making\_FINAL\Check mark.emf">
            <a:extLst>
              <a:ext uri="{FF2B5EF4-FFF2-40B4-BE49-F238E27FC236}">
                <a16:creationId xmlns:a16="http://schemas.microsoft.com/office/drawing/2014/main" id="{334AEA32-BA79-4A05-87DF-C83F36D26B8B}"/>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1767" y="5745484"/>
            <a:ext cx="194070" cy="148546"/>
          </a:xfrm>
          <a:prstGeom prst="rect">
            <a:avLst/>
          </a:prstGeom>
          <a:noFill/>
          <a:ln>
            <a:noFill/>
          </a:ln>
        </p:spPr>
      </p:pic>
      <p:pic>
        <p:nvPicPr>
          <p:cNvPr id="27" name="Picture 26" descr="O:\Marketing\_GDarchive\_TASK\2016\2016-09-16 Font Awesome Icon Making\_FINAL\Check mark.emf">
            <a:extLst>
              <a:ext uri="{FF2B5EF4-FFF2-40B4-BE49-F238E27FC236}">
                <a16:creationId xmlns:a16="http://schemas.microsoft.com/office/drawing/2014/main" id="{F5FBBA53-0857-409F-92CD-5DA3D38FBEFC}"/>
              </a:ext>
            </a:extLst>
          </p:cNvPr>
          <p:cNvPicPr/>
          <p:nvPr/>
        </p:nvPicPr>
        <p:blipFill>
          <a:blip r:embed="rId4"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3601767" y="5963380"/>
            <a:ext cx="194070" cy="148546"/>
          </a:xfrm>
          <a:prstGeom prst="rect">
            <a:avLst/>
          </a:prstGeom>
          <a:noFill/>
          <a:ln>
            <a:noFill/>
          </a:ln>
        </p:spPr>
      </p:pic>
    </p:spTree>
    <p:extLst>
      <p:ext uri="{BB962C8B-B14F-4D97-AF65-F5344CB8AC3E}">
        <p14:creationId xmlns:p14="http://schemas.microsoft.com/office/powerpoint/2010/main" val="3395141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AB75C73-0889-4249-8946-5D8C6D332A57}"/>
              </a:ext>
            </a:extLst>
          </p:cNvPr>
          <p:cNvSpPr>
            <a:spLocks noGrp="1"/>
          </p:cNvSpPr>
          <p:nvPr>
            <p:ph type="title"/>
          </p:nvPr>
        </p:nvSpPr>
        <p:spPr/>
        <p:txBody>
          <a:bodyPr vert="horz" lIns="91440" tIns="45720" rIns="91440" bIns="45720" rtlCol="0" anchor="ctr">
            <a:normAutofit/>
          </a:bodyPr>
          <a:lstStyle/>
          <a:p>
            <a:r>
              <a:rPr lang="en-US" kern="1200" dirty="0"/>
              <a:t>DAST Pre-screening</a:t>
            </a:r>
          </a:p>
        </p:txBody>
      </p:sp>
      <p:sp>
        <p:nvSpPr>
          <p:cNvPr id="6" name="TextBox 5">
            <a:extLst>
              <a:ext uri="{FF2B5EF4-FFF2-40B4-BE49-F238E27FC236}">
                <a16:creationId xmlns:a16="http://schemas.microsoft.com/office/drawing/2014/main" id="{BFC9575E-06D4-4F24-876C-5F1518DFCFE5}"/>
              </a:ext>
            </a:extLst>
          </p:cNvPr>
          <p:cNvSpPr txBox="1"/>
          <p:nvPr/>
        </p:nvSpPr>
        <p:spPr>
          <a:xfrm>
            <a:off x="628650" y="1576842"/>
            <a:ext cx="7320497" cy="870305"/>
          </a:xfrm>
          <a:prstGeom prst="rect">
            <a:avLst/>
          </a:prstGeom>
        </p:spPr>
        <p:txBody>
          <a:bodyPr vert="horz" lIns="91440" tIns="45720" rIns="91440" bIns="45720" rtlCol="0">
            <a:normAutofit/>
          </a:bodyPr>
          <a:lstStyle/>
          <a:p>
            <a:pPr>
              <a:lnSpc>
                <a:spcPct val="90000"/>
              </a:lnSpc>
              <a:spcAft>
                <a:spcPts val="600"/>
              </a:spcAft>
            </a:pPr>
            <a:r>
              <a:rPr lang="en-US" sz="1400" dirty="0">
                <a:hlinkClick r:id="rId3"/>
              </a:rPr>
              <a:t>http://www.sbirt.care/pdfs/tools/DAST.PDF</a:t>
            </a:r>
            <a:endParaRPr lang="en-US" sz="1400" dirty="0"/>
          </a:p>
        </p:txBody>
      </p:sp>
      <p:pic>
        <p:nvPicPr>
          <p:cNvPr id="5" name="Picture 4">
            <a:extLst>
              <a:ext uri="{FF2B5EF4-FFF2-40B4-BE49-F238E27FC236}">
                <a16:creationId xmlns:a16="http://schemas.microsoft.com/office/drawing/2014/main" id="{0AF2985C-5BD7-4E66-A49D-DD8414355DF1}"/>
              </a:ext>
            </a:extLst>
          </p:cNvPr>
          <p:cNvPicPr>
            <a:picLocks noChangeAspect="1"/>
          </p:cNvPicPr>
          <p:nvPr/>
        </p:nvPicPr>
        <p:blipFill>
          <a:blip r:embed="rId4"/>
          <a:stretch>
            <a:fillRect/>
          </a:stretch>
        </p:blipFill>
        <p:spPr>
          <a:xfrm>
            <a:off x="108896" y="2993847"/>
            <a:ext cx="8926208" cy="870305"/>
          </a:xfrm>
          <a:prstGeom prst="rect">
            <a:avLst/>
          </a:prstGeom>
        </p:spPr>
      </p:pic>
    </p:spTree>
    <p:extLst>
      <p:ext uri="{BB962C8B-B14F-4D97-AF65-F5344CB8AC3E}">
        <p14:creationId xmlns:p14="http://schemas.microsoft.com/office/powerpoint/2010/main" val="3041173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AB75C73-0889-4249-8946-5D8C6D332A57}"/>
              </a:ext>
            </a:extLst>
          </p:cNvPr>
          <p:cNvSpPr>
            <a:spLocks noGrp="1"/>
          </p:cNvSpPr>
          <p:nvPr>
            <p:ph type="title"/>
          </p:nvPr>
        </p:nvSpPr>
        <p:spPr/>
        <p:txBody>
          <a:bodyPr vert="horz" lIns="91440" tIns="45720" rIns="91440" bIns="45720" rtlCol="0" anchor="ctr">
            <a:normAutofit/>
          </a:bodyPr>
          <a:lstStyle/>
          <a:p>
            <a:r>
              <a:rPr lang="en-US" kern="1200" dirty="0"/>
              <a:t>DAST</a:t>
            </a:r>
          </a:p>
        </p:txBody>
      </p:sp>
      <p:pic>
        <p:nvPicPr>
          <p:cNvPr id="8" name="Content Placeholder 7">
            <a:extLst>
              <a:ext uri="{FF2B5EF4-FFF2-40B4-BE49-F238E27FC236}">
                <a16:creationId xmlns:a16="http://schemas.microsoft.com/office/drawing/2014/main" id="{15F95326-16F8-4E73-962A-DEE19383E0CA}"/>
              </a:ext>
            </a:extLst>
          </p:cNvPr>
          <p:cNvPicPr>
            <a:picLocks noGrp="1" noChangeAspect="1"/>
          </p:cNvPicPr>
          <p:nvPr>
            <p:ph type="dgm" sz="quarter" idx="10"/>
          </p:nvPr>
        </p:nvPicPr>
        <p:blipFill>
          <a:blip r:embed="rId3"/>
          <a:stretch>
            <a:fillRect/>
          </a:stretch>
        </p:blipFill>
        <p:spPr>
          <a:xfrm>
            <a:off x="628650" y="1492670"/>
            <a:ext cx="7886700" cy="2270998"/>
          </a:xfrm>
          <a:prstGeom prst="rect">
            <a:avLst/>
          </a:prstGeom>
        </p:spPr>
      </p:pic>
      <p:sp>
        <p:nvSpPr>
          <p:cNvPr id="6" name="TextBox 5">
            <a:extLst>
              <a:ext uri="{FF2B5EF4-FFF2-40B4-BE49-F238E27FC236}">
                <a16:creationId xmlns:a16="http://schemas.microsoft.com/office/drawing/2014/main" id="{BFC9575E-06D4-4F24-876C-5F1518DFCFE5}"/>
              </a:ext>
            </a:extLst>
          </p:cNvPr>
          <p:cNvSpPr txBox="1"/>
          <p:nvPr/>
        </p:nvSpPr>
        <p:spPr>
          <a:xfrm>
            <a:off x="628650" y="5492340"/>
            <a:ext cx="5992318" cy="870305"/>
          </a:xfrm>
          <a:prstGeom prst="rect">
            <a:avLst/>
          </a:prstGeom>
        </p:spPr>
        <p:txBody>
          <a:bodyPr vert="horz" lIns="91440" tIns="45720" rIns="91440" bIns="45720" rtlCol="0">
            <a:normAutofit/>
          </a:bodyPr>
          <a:lstStyle/>
          <a:p>
            <a:pPr>
              <a:lnSpc>
                <a:spcPct val="90000"/>
              </a:lnSpc>
              <a:spcAft>
                <a:spcPts val="600"/>
              </a:spcAft>
            </a:pPr>
            <a:r>
              <a:rPr lang="en-US" sz="1400" dirty="0">
                <a:hlinkClick r:id="rId4"/>
              </a:rPr>
              <a:t>http://www.cbhallc.com/Documents/Provider%20Guidelines.pdf</a:t>
            </a:r>
            <a:endParaRPr lang="en-US" sz="1400" dirty="0"/>
          </a:p>
        </p:txBody>
      </p:sp>
      <p:pic>
        <p:nvPicPr>
          <p:cNvPr id="7" name="Picture 6">
            <a:extLst>
              <a:ext uri="{FF2B5EF4-FFF2-40B4-BE49-F238E27FC236}">
                <a16:creationId xmlns:a16="http://schemas.microsoft.com/office/drawing/2014/main" id="{250FF9EB-2F81-43E2-9042-06987A6F21C5}"/>
              </a:ext>
            </a:extLst>
          </p:cNvPr>
          <p:cNvPicPr>
            <a:picLocks noChangeAspect="1"/>
          </p:cNvPicPr>
          <p:nvPr/>
        </p:nvPicPr>
        <p:blipFill>
          <a:blip r:embed="rId5"/>
          <a:stretch>
            <a:fillRect/>
          </a:stretch>
        </p:blipFill>
        <p:spPr>
          <a:xfrm>
            <a:off x="4068765" y="1446793"/>
            <a:ext cx="4889318" cy="3850338"/>
          </a:xfrm>
          <a:prstGeom prst="rect">
            <a:avLst/>
          </a:prstGeom>
        </p:spPr>
      </p:pic>
    </p:spTree>
    <p:extLst>
      <p:ext uri="{BB962C8B-B14F-4D97-AF65-F5344CB8AC3E}">
        <p14:creationId xmlns:p14="http://schemas.microsoft.com/office/powerpoint/2010/main" val="2422637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259F3D5-E2EF-44B0-ADCB-930C391B39BC}"/>
              </a:ext>
            </a:extLst>
          </p:cNvPr>
          <p:cNvSpPr>
            <a:spLocks noGrp="1"/>
          </p:cNvSpPr>
          <p:nvPr>
            <p:ph type="title"/>
          </p:nvPr>
        </p:nvSpPr>
        <p:spPr/>
        <p:txBody>
          <a:bodyPr vert="horz" lIns="91440" tIns="45720" rIns="91440" bIns="45720" rtlCol="0" anchor="ctr">
            <a:normAutofit/>
          </a:bodyPr>
          <a:lstStyle/>
          <a:p>
            <a:r>
              <a:rPr lang="en-US" kern="1200" dirty="0"/>
              <a:t>DAST Scoring</a:t>
            </a:r>
          </a:p>
        </p:txBody>
      </p:sp>
      <p:pic>
        <p:nvPicPr>
          <p:cNvPr id="5" name="Content Placeholder 5">
            <a:extLst>
              <a:ext uri="{FF2B5EF4-FFF2-40B4-BE49-F238E27FC236}">
                <a16:creationId xmlns:a16="http://schemas.microsoft.com/office/drawing/2014/main" id="{83CD20B7-8384-4957-A4FC-899DCE5EB23C}"/>
              </a:ext>
            </a:extLst>
          </p:cNvPr>
          <p:cNvPicPr>
            <a:picLocks noGrp="1" noChangeAspect="1"/>
          </p:cNvPicPr>
          <p:nvPr>
            <p:ph type="dgm" sz="quarter" idx="10"/>
          </p:nvPr>
        </p:nvPicPr>
        <p:blipFill>
          <a:blip r:embed="rId3"/>
          <a:stretch>
            <a:fillRect/>
          </a:stretch>
        </p:blipFill>
        <p:spPr>
          <a:xfrm>
            <a:off x="628650" y="2166466"/>
            <a:ext cx="7886700" cy="3512494"/>
          </a:xfrm>
          <a:prstGeom prst="rect">
            <a:avLst/>
          </a:prstGeom>
        </p:spPr>
      </p:pic>
      <p:sp>
        <p:nvSpPr>
          <p:cNvPr id="6" name="TextBox 5">
            <a:extLst>
              <a:ext uri="{FF2B5EF4-FFF2-40B4-BE49-F238E27FC236}">
                <a16:creationId xmlns:a16="http://schemas.microsoft.com/office/drawing/2014/main" id="{525939B2-7837-47F1-8877-5D39663E3BFA}"/>
              </a:ext>
            </a:extLst>
          </p:cNvPr>
          <p:cNvSpPr txBox="1"/>
          <p:nvPr/>
        </p:nvSpPr>
        <p:spPr>
          <a:xfrm>
            <a:off x="1071562" y="1597390"/>
            <a:ext cx="7000875" cy="870305"/>
          </a:xfrm>
          <a:prstGeom prst="rect">
            <a:avLst/>
          </a:prstGeom>
        </p:spPr>
        <p:txBody>
          <a:bodyPr vert="horz" lIns="91440" tIns="45720" rIns="91440" bIns="45720" rtlCol="0">
            <a:normAutofit/>
          </a:bodyPr>
          <a:lstStyle/>
          <a:p>
            <a:pPr algn="ctr">
              <a:lnSpc>
                <a:spcPct val="90000"/>
              </a:lnSpc>
              <a:spcAft>
                <a:spcPts val="600"/>
              </a:spcAft>
            </a:pPr>
            <a:r>
              <a:rPr lang="en-US" sz="1400" dirty="0">
                <a:hlinkClick r:id="rId4"/>
              </a:rPr>
              <a:t>http://www.sbirt.care/pdfs/tools/DAST.PDF</a:t>
            </a:r>
            <a:endParaRPr lang="en-US" sz="1400" dirty="0"/>
          </a:p>
          <a:p>
            <a:pPr indent="-228600" algn="ctr">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301671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75FB26A-94DB-45D6-A056-9C022F668D84}"/>
              </a:ext>
            </a:extLst>
          </p:cNvPr>
          <p:cNvSpPr>
            <a:spLocks noGrp="1"/>
          </p:cNvSpPr>
          <p:nvPr>
            <p:ph type="title"/>
          </p:nvPr>
        </p:nvSpPr>
        <p:spPr/>
        <p:txBody>
          <a:bodyPr vert="horz" lIns="91440" tIns="45720" rIns="91440" bIns="45720" rtlCol="0" anchor="ctr">
            <a:normAutofit/>
          </a:bodyPr>
          <a:lstStyle/>
          <a:p>
            <a:r>
              <a:rPr lang="en-US" kern="1200" dirty="0"/>
              <a:t>AUDIT Pre-Screen	</a:t>
            </a:r>
          </a:p>
        </p:txBody>
      </p:sp>
      <p:sp>
        <p:nvSpPr>
          <p:cNvPr id="7" name="TextBox 6">
            <a:extLst>
              <a:ext uri="{FF2B5EF4-FFF2-40B4-BE49-F238E27FC236}">
                <a16:creationId xmlns:a16="http://schemas.microsoft.com/office/drawing/2014/main" id="{81987777-5133-4586-8C18-F9D601BE1D65}"/>
              </a:ext>
            </a:extLst>
          </p:cNvPr>
          <p:cNvSpPr txBox="1"/>
          <p:nvPr/>
        </p:nvSpPr>
        <p:spPr>
          <a:xfrm>
            <a:off x="628650" y="1576395"/>
            <a:ext cx="7443787" cy="870305"/>
          </a:xfrm>
          <a:prstGeom prst="rect">
            <a:avLst/>
          </a:prstGeom>
        </p:spPr>
        <p:txBody>
          <a:bodyPr vert="horz" lIns="91440" tIns="45720" rIns="91440" bIns="45720" rtlCol="0">
            <a:normAutofit/>
          </a:bodyPr>
          <a:lstStyle/>
          <a:p>
            <a:pPr>
              <a:lnSpc>
                <a:spcPct val="90000"/>
              </a:lnSpc>
              <a:spcAft>
                <a:spcPts val="600"/>
              </a:spcAft>
            </a:pPr>
            <a:r>
              <a:rPr lang="en-US" sz="1400" dirty="0">
                <a:hlinkClick r:id="rId3"/>
              </a:rPr>
              <a:t>http://www.cbhallc.com/Documents/Provider%20Guidelines.pdf</a:t>
            </a:r>
            <a:endParaRPr lang="en-US" sz="1400" dirty="0"/>
          </a:p>
        </p:txBody>
      </p:sp>
      <p:pic>
        <p:nvPicPr>
          <p:cNvPr id="6" name="Picture 5">
            <a:extLst>
              <a:ext uri="{FF2B5EF4-FFF2-40B4-BE49-F238E27FC236}">
                <a16:creationId xmlns:a16="http://schemas.microsoft.com/office/drawing/2014/main" id="{3DD1E429-107D-4078-B197-C522EE1265DA}"/>
              </a:ext>
            </a:extLst>
          </p:cNvPr>
          <p:cNvPicPr>
            <a:picLocks noChangeAspect="1"/>
          </p:cNvPicPr>
          <p:nvPr/>
        </p:nvPicPr>
        <p:blipFill>
          <a:blip r:embed="rId4"/>
          <a:stretch>
            <a:fillRect/>
          </a:stretch>
        </p:blipFill>
        <p:spPr>
          <a:xfrm>
            <a:off x="106749" y="2634792"/>
            <a:ext cx="8930501" cy="3460569"/>
          </a:xfrm>
          <a:prstGeom prst="rect">
            <a:avLst/>
          </a:prstGeom>
        </p:spPr>
      </p:pic>
    </p:spTree>
    <p:extLst>
      <p:ext uri="{BB962C8B-B14F-4D97-AF65-F5344CB8AC3E}">
        <p14:creationId xmlns:p14="http://schemas.microsoft.com/office/powerpoint/2010/main" val="2674348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BA7FF87-8CD9-4883-8971-5B14640DF73B}"/>
              </a:ext>
            </a:extLst>
          </p:cNvPr>
          <p:cNvSpPr>
            <a:spLocks noGrp="1"/>
          </p:cNvSpPr>
          <p:nvPr>
            <p:ph type="title"/>
          </p:nvPr>
        </p:nvSpPr>
        <p:spPr/>
        <p:txBody>
          <a:bodyPr vert="horz" lIns="91440" tIns="45720" rIns="91440" bIns="45720" rtlCol="0" anchor="ctr">
            <a:normAutofit/>
          </a:bodyPr>
          <a:lstStyle/>
          <a:p>
            <a:r>
              <a:rPr lang="en-US" kern="1200" dirty="0"/>
              <a:t>AUDIT</a:t>
            </a:r>
          </a:p>
        </p:txBody>
      </p:sp>
      <p:sp>
        <p:nvSpPr>
          <p:cNvPr id="5" name="TextBox 4">
            <a:extLst>
              <a:ext uri="{FF2B5EF4-FFF2-40B4-BE49-F238E27FC236}">
                <a16:creationId xmlns:a16="http://schemas.microsoft.com/office/drawing/2014/main" id="{A13244BC-4952-48DF-8CFE-0D1FAC72C782}"/>
              </a:ext>
            </a:extLst>
          </p:cNvPr>
          <p:cNvSpPr txBox="1"/>
          <p:nvPr/>
        </p:nvSpPr>
        <p:spPr>
          <a:xfrm>
            <a:off x="1269886" y="1388303"/>
            <a:ext cx="7000875" cy="870305"/>
          </a:xfrm>
          <a:prstGeom prst="rect">
            <a:avLst/>
          </a:prstGeom>
        </p:spPr>
        <p:txBody>
          <a:bodyPr vert="horz" lIns="91440" tIns="45720" rIns="91440" bIns="45720" rtlCol="0">
            <a:normAutofit/>
          </a:bodyPr>
          <a:lstStyle/>
          <a:p>
            <a:pPr algn="ctr">
              <a:lnSpc>
                <a:spcPct val="90000"/>
              </a:lnSpc>
              <a:spcAft>
                <a:spcPts val="600"/>
              </a:spcAft>
            </a:pPr>
            <a:r>
              <a:rPr lang="en-US" sz="1400" dirty="0">
                <a:hlinkClick r:id="rId2"/>
              </a:rPr>
              <a:t>http://www.sbirt.care/pdfs/tools/AUDIT.PDF</a:t>
            </a:r>
            <a:endParaRPr lang="en-US" sz="1400" dirty="0"/>
          </a:p>
          <a:p>
            <a:pPr indent="-228600" algn="ctr">
              <a:lnSpc>
                <a:spcPct val="90000"/>
              </a:lnSpc>
              <a:spcAft>
                <a:spcPts val="600"/>
              </a:spcAft>
              <a:buFont typeface="Arial" panose="020B0604020202020204" pitchFamily="34" charset="0"/>
              <a:buChar char="•"/>
            </a:pPr>
            <a:endParaRPr lang="en-US" sz="1400" dirty="0"/>
          </a:p>
        </p:txBody>
      </p:sp>
      <p:pic>
        <p:nvPicPr>
          <p:cNvPr id="6" name="Picture 5">
            <a:extLst>
              <a:ext uri="{FF2B5EF4-FFF2-40B4-BE49-F238E27FC236}">
                <a16:creationId xmlns:a16="http://schemas.microsoft.com/office/drawing/2014/main" id="{49288BD3-74A8-4291-A65C-3F4BB4774D8F}"/>
              </a:ext>
            </a:extLst>
          </p:cNvPr>
          <p:cNvPicPr>
            <a:picLocks noChangeAspect="1"/>
          </p:cNvPicPr>
          <p:nvPr/>
        </p:nvPicPr>
        <p:blipFill>
          <a:blip r:embed="rId3"/>
          <a:stretch>
            <a:fillRect/>
          </a:stretch>
        </p:blipFill>
        <p:spPr>
          <a:xfrm>
            <a:off x="2051276" y="1678212"/>
            <a:ext cx="5438096" cy="5179788"/>
          </a:xfrm>
          <a:prstGeom prst="rect">
            <a:avLst/>
          </a:prstGeom>
        </p:spPr>
      </p:pic>
    </p:spTree>
    <p:extLst>
      <p:ext uri="{BB962C8B-B14F-4D97-AF65-F5344CB8AC3E}">
        <p14:creationId xmlns:p14="http://schemas.microsoft.com/office/powerpoint/2010/main" val="405545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0F7323-716C-49DE-B4A4-F521DAA68057}"/>
              </a:ext>
            </a:extLst>
          </p:cNvPr>
          <p:cNvSpPr/>
          <p:nvPr/>
        </p:nvSpPr>
        <p:spPr>
          <a:xfrm>
            <a:off x="0" y="4536039"/>
            <a:ext cx="9144000" cy="5271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9E2075-BD8A-494B-832A-A656868F8179}"/>
              </a:ext>
            </a:extLst>
          </p:cNvPr>
          <p:cNvSpPr/>
          <p:nvPr/>
        </p:nvSpPr>
        <p:spPr>
          <a:xfrm>
            <a:off x="0" y="3196243"/>
            <a:ext cx="9144000" cy="5271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A1E09D-EE73-4CC9-A9C8-CAA2334F1098}"/>
              </a:ext>
            </a:extLst>
          </p:cNvPr>
          <p:cNvSpPr/>
          <p:nvPr/>
        </p:nvSpPr>
        <p:spPr>
          <a:xfrm>
            <a:off x="0" y="1856447"/>
            <a:ext cx="9144000" cy="5271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2C910-19C2-4FFF-8F8C-7DDA1AFEBA4E}"/>
              </a:ext>
            </a:extLst>
          </p:cNvPr>
          <p:cNvSpPr>
            <a:spLocks noGrp="1"/>
          </p:cNvSpPr>
          <p:nvPr>
            <p:ph type="title"/>
          </p:nvPr>
        </p:nvSpPr>
        <p:spPr/>
        <p:txBody>
          <a:bodyPr/>
          <a:lstStyle/>
          <a:p>
            <a:r>
              <a:rPr lang="en-US" dirty="0"/>
              <a:t>SBIRT Framework</a:t>
            </a:r>
          </a:p>
        </p:txBody>
      </p:sp>
      <p:sp>
        <p:nvSpPr>
          <p:cNvPr id="3" name="Content Placeholder 2">
            <a:extLst>
              <a:ext uri="{FF2B5EF4-FFF2-40B4-BE49-F238E27FC236}">
                <a16:creationId xmlns:a16="http://schemas.microsoft.com/office/drawing/2014/main" id="{B2731602-80BC-46B4-BB3B-78A02F676CED}"/>
              </a:ext>
            </a:extLst>
          </p:cNvPr>
          <p:cNvSpPr>
            <a:spLocks noGrp="1"/>
          </p:cNvSpPr>
          <p:nvPr>
            <p:ph idx="1"/>
          </p:nvPr>
        </p:nvSpPr>
        <p:spPr/>
        <p:txBody>
          <a:bodyPr/>
          <a:lstStyle/>
          <a:p>
            <a:pPr marL="0" indent="0">
              <a:buNone/>
            </a:pPr>
            <a:r>
              <a:rPr lang="en-US" sz="3600" b="1" dirty="0">
                <a:solidFill>
                  <a:schemeClr val="accent1">
                    <a:lumMod val="75000"/>
                  </a:schemeClr>
                </a:solidFill>
              </a:rPr>
              <a:t>S</a:t>
            </a:r>
            <a:r>
              <a:rPr lang="en-US" dirty="0">
                <a:solidFill>
                  <a:schemeClr val="accent1">
                    <a:lumMod val="75000"/>
                  </a:schemeClr>
                </a:solidFill>
              </a:rPr>
              <a:t>creening </a:t>
            </a:r>
          </a:p>
          <a:p>
            <a:pPr lvl="1"/>
            <a:r>
              <a:rPr lang="en-US" dirty="0"/>
              <a:t>Universal screening to quickly assess use and severity of alcohol and other drugs</a:t>
            </a:r>
          </a:p>
          <a:p>
            <a:pPr marL="0" indent="0">
              <a:buNone/>
            </a:pPr>
            <a:r>
              <a:rPr lang="en-US" sz="3600" b="1" dirty="0">
                <a:solidFill>
                  <a:schemeClr val="accent1">
                    <a:lumMod val="75000"/>
                  </a:schemeClr>
                </a:solidFill>
              </a:rPr>
              <a:t>B</a:t>
            </a:r>
            <a:r>
              <a:rPr lang="en-US" dirty="0">
                <a:solidFill>
                  <a:schemeClr val="accent1">
                    <a:lumMod val="75000"/>
                  </a:schemeClr>
                </a:solidFill>
              </a:rPr>
              <a:t>rief </a:t>
            </a:r>
            <a:r>
              <a:rPr lang="en-US" sz="3600" b="1" dirty="0">
                <a:solidFill>
                  <a:schemeClr val="accent1">
                    <a:lumMod val="75000"/>
                  </a:schemeClr>
                </a:solidFill>
              </a:rPr>
              <a:t>I</a:t>
            </a:r>
            <a:r>
              <a:rPr lang="en-US" dirty="0">
                <a:solidFill>
                  <a:schemeClr val="accent1">
                    <a:lumMod val="75000"/>
                  </a:schemeClr>
                </a:solidFill>
              </a:rPr>
              <a:t>ntervention </a:t>
            </a:r>
          </a:p>
          <a:p>
            <a:pPr lvl="1"/>
            <a:r>
              <a:rPr lang="en-US" dirty="0"/>
              <a:t>Utilizing motivational interviewing to intervene based on severity of substance use</a:t>
            </a:r>
          </a:p>
          <a:p>
            <a:pPr marL="0" indent="0">
              <a:buNone/>
            </a:pPr>
            <a:r>
              <a:rPr lang="en-US" sz="3600" b="1" dirty="0">
                <a:solidFill>
                  <a:schemeClr val="accent1">
                    <a:lumMod val="75000"/>
                  </a:schemeClr>
                </a:solidFill>
              </a:rPr>
              <a:t>R</a:t>
            </a:r>
            <a:r>
              <a:rPr lang="en-US" dirty="0">
                <a:solidFill>
                  <a:schemeClr val="accent1">
                    <a:lumMod val="75000"/>
                  </a:schemeClr>
                </a:solidFill>
              </a:rPr>
              <a:t>eferral to </a:t>
            </a:r>
            <a:r>
              <a:rPr lang="en-US" sz="3600" b="1" dirty="0">
                <a:solidFill>
                  <a:schemeClr val="accent1">
                    <a:lumMod val="75000"/>
                  </a:schemeClr>
                </a:solidFill>
              </a:rPr>
              <a:t>T</a:t>
            </a:r>
            <a:r>
              <a:rPr lang="en-US" dirty="0">
                <a:solidFill>
                  <a:schemeClr val="accent1">
                    <a:lumMod val="75000"/>
                  </a:schemeClr>
                </a:solidFill>
              </a:rPr>
              <a:t>reatment</a:t>
            </a:r>
          </a:p>
          <a:p>
            <a:pPr lvl="1"/>
            <a:r>
              <a:rPr lang="en-US" dirty="0"/>
              <a:t>Providing referrals to specialty care  </a:t>
            </a:r>
            <a:endParaRPr lang="en-US" b="1" dirty="0"/>
          </a:p>
          <a:p>
            <a:endParaRPr lang="en-US" dirty="0"/>
          </a:p>
        </p:txBody>
      </p:sp>
    </p:spTree>
    <p:extLst>
      <p:ext uri="{BB962C8B-B14F-4D97-AF65-F5344CB8AC3E}">
        <p14:creationId xmlns:p14="http://schemas.microsoft.com/office/powerpoint/2010/main" val="4242372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26C882C-6C8D-4951-ABB0-82CB202E49B4}"/>
              </a:ext>
            </a:extLst>
          </p:cNvPr>
          <p:cNvSpPr>
            <a:spLocks noGrp="1"/>
          </p:cNvSpPr>
          <p:nvPr>
            <p:ph type="title"/>
          </p:nvPr>
        </p:nvSpPr>
        <p:spPr/>
        <p:txBody>
          <a:bodyPr vert="horz" lIns="91440" tIns="45720" rIns="91440" bIns="45720" rtlCol="0" anchor="ctr">
            <a:normAutofit/>
          </a:bodyPr>
          <a:lstStyle/>
          <a:p>
            <a:r>
              <a:rPr lang="en-US" kern="1200" dirty="0"/>
              <a:t>AUDIT Scoring</a:t>
            </a:r>
          </a:p>
        </p:txBody>
      </p:sp>
      <p:sp>
        <p:nvSpPr>
          <p:cNvPr id="5" name="SmartArt Placeholder 4">
            <a:extLst>
              <a:ext uri="{FF2B5EF4-FFF2-40B4-BE49-F238E27FC236}">
                <a16:creationId xmlns:a16="http://schemas.microsoft.com/office/drawing/2014/main" id="{F4AEC163-B4BC-4CB1-8D53-B1B16CC68288}"/>
              </a:ext>
            </a:extLst>
          </p:cNvPr>
          <p:cNvSpPr>
            <a:spLocks noGrp="1"/>
          </p:cNvSpPr>
          <p:nvPr>
            <p:ph type="dgm" sz="quarter" idx="10"/>
          </p:nvPr>
        </p:nvSpPr>
        <p:spPr/>
      </p:sp>
      <p:sp>
        <p:nvSpPr>
          <p:cNvPr id="4" name="TextBox 3">
            <a:extLst>
              <a:ext uri="{FF2B5EF4-FFF2-40B4-BE49-F238E27FC236}">
                <a16:creationId xmlns:a16="http://schemas.microsoft.com/office/drawing/2014/main" id="{9DE94CA4-4AD2-4DB3-81B0-D0B242B0A65D}"/>
              </a:ext>
            </a:extLst>
          </p:cNvPr>
          <p:cNvSpPr txBox="1"/>
          <p:nvPr/>
        </p:nvSpPr>
        <p:spPr>
          <a:xfrm>
            <a:off x="628650" y="1443565"/>
            <a:ext cx="7443787" cy="870305"/>
          </a:xfrm>
          <a:prstGeom prst="rect">
            <a:avLst/>
          </a:prstGeom>
        </p:spPr>
        <p:txBody>
          <a:bodyPr vert="horz" lIns="91440" tIns="45720" rIns="91440" bIns="45720" rtlCol="0">
            <a:normAutofit/>
          </a:bodyPr>
          <a:lstStyle/>
          <a:p>
            <a:pPr>
              <a:lnSpc>
                <a:spcPct val="90000"/>
              </a:lnSpc>
              <a:spcAft>
                <a:spcPts val="600"/>
              </a:spcAft>
            </a:pPr>
            <a:r>
              <a:rPr lang="en-US" sz="1400" dirty="0">
                <a:hlinkClick r:id="rId2"/>
              </a:rPr>
              <a:t>http://www.sbirt.care/pdfs/tools/AUDIT.PDF</a:t>
            </a:r>
            <a:endParaRPr lang="en-US" sz="1400" dirty="0"/>
          </a:p>
          <a:p>
            <a:pPr indent="-228600" algn="ctr">
              <a:lnSpc>
                <a:spcPct val="90000"/>
              </a:lnSpc>
              <a:spcAft>
                <a:spcPts val="600"/>
              </a:spcAft>
              <a:buFont typeface="Arial" panose="020B0604020202020204" pitchFamily="34" charset="0"/>
              <a:buChar char="•"/>
            </a:pPr>
            <a:endParaRPr lang="en-US" sz="1400" dirty="0"/>
          </a:p>
          <a:p>
            <a:pPr indent="-228600" algn="ctr">
              <a:lnSpc>
                <a:spcPct val="90000"/>
              </a:lnSpc>
              <a:spcAft>
                <a:spcPts val="600"/>
              </a:spcAft>
              <a:buFont typeface="Arial" panose="020B0604020202020204" pitchFamily="34" charset="0"/>
              <a:buChar char="•"/>
            </a:pPr>
            <a:endParaRPr lang="en-US" sz="1400" dirty="0"/>
          </a:p>
        </p:txBody>
      </p:sp>
      <p:pic>
        <p:nvPicPr>
          <p:cNvPr id="3" name="Content Placeholder 5">
            <a:extLst>
              <a:ext uri="{FF2B5EF4-FFF2-40B4-BE49-F238E27FC236}">
                <a16:creationId xmlns:a16="http://schemas.microsoft.com/office/drawing/2014/main" id="{48D8785F-F8D6-4FFF-A061-56273E232B8A}"/>
              </a:ext>
            </a:extLst>
          </p:cNvPr>
          <p:cNvPicPr>
            <a:picLocks noChangeAspect="1"/>
          </p:cNvPicPr>
          <p:nvPr/>
        </p:nvPicPr>
        <p:blipFill>
          <a:blip r:embed="rId3"/>
          <a:stretch>
            <a:fillRect/>
          </a:stretch>
        </p:blipFill>
        <p:spPr>
          <a:xfrm>
            <a:off x="628650" y="1907996"/>
            <a:ext cx="7886700" cy="4298252"/>
          </a:xfrm>
          <a:prstGeom prst="rect">
            <a:avLst/>
          </a:prstGeom>
        </p:spPr>
      </p:pic>
    </p:spTree>
    <p:extLst>
      <p:ext uri="{BB962C8B-B14F-4D97-AF65-F5344CB8AC3E}">
        <p14:creationId xmlns:p14="http://schemas.microsoft.com/office/powerpoint/2010/main" val="4203940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26C882C-6C8D-4951-ABB0-82CB202E49B4}"/>
              </a:ext>
            </a:extLst>
          </p:cNvPr>
          <p:cNvSpPr>
            <a:spLocks noGrp="1"/>
          </p:cNvSpPr>
          <p:nvPr>
            <p:ph type="title"/>
          </p:nvPr>
        </p:nvSpPr>
        <p:spPr/>
        <p:txBody>
          <a:bodyPr vert="horz" lIns="91440" tIns="45720" rIns="91440" bIns="45720" rtlCol="0" anchor="ctr">
            <a:normAutofit/>
          </a:bodyPr>
          <a:lstStyle/>
          <a:p>
            <a:r>
              <a:rPr lang="en-US" dirty="0"/>
              <a:t>CAGE</a:t>
            </a:r>
            <a:endParaRPr lang="en-US" kern="1200" dirty="0"/>
          </a:p>
        </p:txBody>
      </p:sp>
      <p:sp>
        <p:nvSpPr>
          <p:cNvPr id="4" name="TextBox 3">
            <a:extLst>
              <a:ext uri="{FF2B5EF4-FFF2-40B4-BE49-F238E27FC236}">
                <a16:creationId xmlns:a16="http://schemas.microsoft.com/office/drawing/2014/main" id="{9DE94CA4-4AD2-4DB3-81B0-D0B242B0A65D}"/>
              </a:ext>
            </a:extLst>
          </p:cNvPr>
          <p:cNvSpPr txBox="1"/>
          <p:nvPr/>
        </p:nvSpPr>
        <p:spPr>
          <a:xfrm>
            <a:off x="628650" y="1597390"/>
            <a:ext cx="7443787" cy="870305"/>
          </a:xfrm>
          <a:prstGeom prst="rect">
            <a:avLst/>
          </a:prstGeom>
        </p:spPr>
        <p:txBody>
          <a:bodyPr vert="horz" lIns="91440" tIns="45720" rIns="91440" bIns="45720" rtlCol="0">
            <a:normAutofit/>
          </a:bodyPr>
          <a:lstStyle/>
          <a:p>
            <a:r>
              <a:rPr lang="en-US" sz="1400" dirty="0">
                <a:hlinkClick r:id="rId3"/>
              </a:rPr>
              <a:t>https://www.integration.samhsa.gov/clinical-practice/sbirt/CAGE_questionaire.pdf</a:t>
            </a:r>
            <a:endParaRPr lang="en-US" sz="1400" dirty="0"/>
          </a:p>
          <a:p>
            <a:endParaRPr lang="en-US" sz="1400" dirty="0"/>
          </a:p>
        </p:txBody>
      </p:sp>
      <p:pic>
        <p:nvPicPr>
          <p:cNvPr id="6" name="Content Placeholder 7">
            <a:extLst>
              <a:ext uri="{FF2B5EF4-FFF2-40B4-BE49-F238E27FC236}">
                <a16:creationId xmlns:a16="http://schemas.microsoft.com/office/drawing/2014/main" id="{DFE8B29E-1E8E-4240-BB27-F97759FD121F}"/>
              </a:ext>
            </a:extLst>
          </p:cNvPr>
          <p:cNvPicPr>
            <a:picLocks noChangeAspect="1"/>
          </p:cNvPicPr>
          <p:nvPr/>
        </p:nvPicPr>
        <p:blipFill>
          <a:blip r:embed="rId4"/>
          <a:stretch>
            <a:fillRect/>
          </a:stretch>
        </p:blipFill>
        <p:spPr>
          <a:xfrm>
            <a:off x="533400" y="2552403"/>
            <a:ext cx="8229600" cy="2495099"/>
          </a:xfrm>
          <a:prstGeom prst="rect">
            <a:avLst/>
          </a:prstGeom>
        </p:spPr>
      </p:pic>
    </p:spTree>
    <p:extLst>
      <p:ext uri="{BB962C8B-B14F-4D97-AF65-F5344CB8AC3E}">
        <p14:creationId xmlns:p14="http://schemas.microsoft.com/office/powerpoint/2010/main" val="393750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E94CA4-4AD2-4DB3-81B0-D0B242B0A65D}"/>
              </a:ext>
            </a:extLst>
          </p:cNvPr>
          <p:cNvSpPr txBox="1"/>
          <p:nvPr/>
        </p:nvSpPr>
        <p:spPr>
          <a:xfrm>
            <a:off x="736126" y="1510304"/>
            <a:ext cx="7671747" cy="870305"/>
          </a:xfrm>
          <a:prstGeom prst="rect">
            <a:avLst/>
          </a:prstGeom>
        </p:spPr>
        <p:txBody>
          <a:bodyPr vert="horz" lIns="91440" tIns="45720" rIns="91440" bIns="45720" rtlCol="0">
            <a:normAutofit/>
          </a:bodyPr>
          <a:lstStyle/>
          <a:p>
            <a:pPr>
              <a:lnSpc>
                <a:spcPct val="90000"/>
              </a:lnSpc>
              <a:spcAft>
                <a:spcPts val="600"/>
              </a:spcAft>
            </a:pPr>
            <a:r>
              <a:rPr lang="en-US" sz="1400" dirty="0">
                <a:hlinkClick r:id="rId3"/>
              </a:rPr>
              <a:t>https://www.integration.samhsa.gov/clinical-practice/sbirt/adolescent_screening,_brieft_intervention_and_referral_to_treatment_for_alcohol.pdf</a:t>
            </a:r>
            <a:endParaRPr lang="en-US" sz="1400" dirty="0"/>
          </a:p>
          <a:p>
            <a:pPr indent="-228600" algn="ctr">
              <a:lnSpc>
                <a:spcPct val="90000"/>
              </a:lnSpc>
              <a:spcAft>
                <a:spcPts val="600"/>
              </a:spcAft>
              <a:buFont typeface="Arial" panose="020B0604020202020204" pitchFamily="34" charset="0"/>
              <a:buChar char="•"/>
            </a:pPr>
            <a:endParaRPr lang="en-US" sz="1400" dirty="0"/>
          </a:p>
        </p:txBody>
      </p:sp>
      <p:pic>
        <p:nvPicPr>
          <p:cNvPr id="7" name="Content Placeholder 9">
            <a:extLst>
              <a:ext uri="{FF2B5EF4-FFF2-40B4-BE49-F238E27FC236}">
                <a16:creationId xmlns:a16="http://schemas.microsoft.com/office/drawing/2014/main" id="{CF950C6B-ACB2-49AC-B4D5-D5AF444AC679}"/>
              </a:ext>
            </a:extLst>
          </p:cNvPr>
          <p:cNvPicPr>
            <a:picLocks noChangeAspect="1"/>
          </p:cNvPicPr>
          <p:nvPr/>
        </p:nvPicPr>
        <p:blipFill>
          <a:blip r:embed="rId4"/>
          <a:stretch>
            <a:fillRect/>
          </a:stretch>
        </p:blipFill>
        <p:spPr>
          <a:xfrm>
            <a:off x="978353" y="2149329"/>
            <a:ext cx="7361464" cy="4656126"/>
          </a:xfrm>
          <a:prstGeom prst="rect">
            <a:avLst/>
          </a:prstGeom>
        </p:spPr>
      </p:pic>
      <p:sp>
        <p:nvSpPr>
          <p:cNvPr id="9" name="Title 4">
            <a:extLst>
              <a:ext uri="{FF2B5EF4-FFF2-40B4-BE49-F238E27FC236}">
                <a16:creationId xmlns:a16="http://schemas.microsoft.com/office/drawing/2014/main" id="{CEDDDD97-CD61-425A-BE2F-81FD861532A0}"/>
              </a:ext>
            </a:extLst>
          </p:cNvPr>
          <p:cNvSpPr>
            <a:spLocks noGrp="1"/>
          </p:cNvSpPr>
          <p:nvPr>
            <p:ph type="title"/>
          </p:nvPr>
        </p:nvSpPr>
        <p:spPr>
          <a:xfrm>
            <a:off x="628650" y="365125"/>
            <a:ext cx="7886700" cy="1325563"/>
          </a:xfrm>
        </p:spPr>
        <p:txBody>
          <a:bodyPr vert="horz" lIns="91440" tIns="45720" rIns="91440" bIns="45720" rtlCol="0" anchor="ctr">
            <a:noAutofit/>
          </a:bodyPr>
          <a:lstStyle/>
          <a:p>
            <a:r>
              <a:rPr lang="en-US" kern="1200" dirty="0"/>
              <a:t>CRAFFT</a:t>
            </a:r>
          </a:p>
        </p:txBody>
      </p:sp>
    </p:spTree>
    <p:extLst>
      <p:ext uri="{BB962C8B-B14F-4D97-AF65-F5344CB8AC3E}">
        <p14:creationId xmlns:p14="http://schemas.microsoft.com/office/powerpoint/2010/main" val="1325747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26C882C-6C8D-4951-ABB0-82CB202E49B4}"/>
              </a:ext>
            </a:extLst>
          </p:cNvPr>
          <p:cNvSpPr>
            <a:spLocks noGrp="1"/>
          </p:cNvSpPr>
          <p:nvPr>
            <p:ph type="title"/>
          </p:nvPr>
        </p:nvSpPr>
        <p:spPr/>
        <p:txBody>
          <a:bodyPr vert="horz" lIns="91440" tIns="45720" rIns="91440" bIns="45720" rtlCol="0" anchor="ctr">
            <a:noAutofit/>
          </a:bodyPr>
          <a:lstStyle/>
          <a:p>
            <a:r>
              <a:rPr lang="en-US" kern="1200" dirty="0"/>
              <a:t>CRAFFT</a:t>
            </a:r>
          </a:p>
        </p:txBody>
      </p:sp>
      <p:sp>
        <p:nvSpPr>
          <p:cNvPr id="4" name="TextBox 3">
            <a:extLst>
              <a:ext uri="{FF2B5EF4-FFF2-40B4-BE49-F238E27FC236}">
                <a16:creationId xmlns:a16="http://schemas.microsoft.com/office/drawing/2014/main" id="{9DE94CA4-4AD2-4DB3-81B0-D0B242B0A65D}"/>
              </a:ext>
            </a:extLst>
          </p:cNvPr>
          <p:cNvSpPr txBox="1"/>
          <p:nvPr/>
        </p:nvSpPr>
        <p:spPr>
          <a:xfrm>
            <a:off x="472611" y="1671693"/>
            <a:ext cx="8042739" cy="870305"/>
          </a:xfrm>
          <a:prstGeom prst="rect">
            <a:avLst/>
          </a:prstGeom>
        </p:spPr>
        <p:txBody>
          <a:bodyPr vert="horz" lIns="91440" tIns="45720" rIns="91440" bIns="45720" rtlCol="0">
            <a:normAutofit/>
          </a:bodyPr>
          <a:lstStyle/>
          <a:p>
            <a:pPr>
              <a:lnSpc>
                <a:spcPct val="90000"/>
              </a:lnSpc>
              <a:spcAft>
                <a:spcPts val="600"/>
              </a:spcAft>
            </a:pPr>
            <a:r>
              <a:rPr lang="en-US" sz="1400" dirty="0">
                <a:hlinkClick r:id="rId3"/>
              </a:rPr>
              <a:t>https://med.dartmouth-hitchcock.org/documents/CRAFFT-adolescent-substance-use-screen.pdf</a:t>
            </a:r>
            <a:endParaRPr lang="en-US" sz="1400" dirty="0"/>
          </a:p>
        </p:txBody>
      </p:sp>
      <p:pic>
        <p:nvPicPr>
          <p:cNvPr id="3" name="Picture 2">
            <a:extLst>
              <a:ext uri="{FF2B5EF4-FFF2-40B4-BE49-F238E27FC236}">
                <a16:creationId xmlns:a16="http://schemas.microsoft.com/office/drawing/2014/main" id="{CCB9ACD5-AF97-4A07-B99A-2004467348BA}"/>
              </a:ext>
            </a:extLst>
          </p:cNvPr>
          <p:cNvPicPr>
            <a:picLocks noChangeAspect="1"/>
          </p:cNvPicPr>
          <p:nvPr/>
        </p:nvPicPr>
        <p:blipFill>
          <a:blip r:embed="rId4"/>
          <a:stretch>
            <a:fillRect/>
          </a:stretch>
        </p:blipFill>
        <p:spPr>
          <a:xfrm>
            <a:off x="311076" y="2541997"/>
            <a:ext cx="8582554" cy="3540303"/>
          </a:xfrm>
          <a:prstGeom prst="rect">
            <a:avLst/>
          </a:prstGeom>
        </p:spPr>
      </p:pic>
    </p:spTree>
    <p:extLst>
      <p:ext uri="{BB962C8B-B14F-4D97-AF65-F5344CB8AC3E}">
        <p14:creationId xmlns:p14="http://schemas.microsoft.com/office/powerpoint/2010/main" val="2748539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33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Consequences of Substance Use</a:t>
            </a:r>
          </a:p>
        </p:txBody>
      </p:sp>
      <p:sp>
        <p:nvSpPr>
          <p:cNvPr id="3" name="Content Placeholder 2"/>
          <p:cNvSpPr>
            <a:spLocks noGrp="1"/>
          </p:cNvSpPr>
          <p:nvPr>
            <p:ph idx="1"/>
          </p:nvPr>
        </p:nvSpPr>
        <p:spPr>
          <a:xfrm>
            <a:off x="1407560" y="1825625"/>
            <a:ext cx="7107790" cy="4351338"/>
          </a:xfrm>
        </p:spPr>
        <p:txBody>
          <a:bodyPr/>
          <a:lstStyle/>
          <a:p>
            <a:pPr marL="0" indent="0">
              <a:buNone/>
            </a:pPr>
            <a:r>
              <a:rPr lang="en-US" b="1" dirty="0"/>
              <a:t>INCREASED RISK FOR</a:t>
            </a:r>
          </a:p>
          <a:p>
            <a:pPr lvl="1"/>
            <a:r>
              <a:rPr lang="en-US" dirty="0"/>
              <a:t>Injury</a:t>
            </a:r>
          </a:p>
          <a:p>
            <a:pPr lvl="1"/>
            <a:r>
              <a:rPr lang="en-US" dirty="0"/>
              <a:t>Trauma</a:t>
            </a:r>
          </a:p>
          <a:p>
            <a:pPr lvl="1"/>
            <a:r>
              <a:rPr lang="en-US" dirty="0"/>
              <a:t>Criminal justice involvement </a:t>
            </a:r>
          </a:p>
          <a:p>
            <a:pPr lvl="1"/>
            <a:r>
              <a:rPr lang="en-US" dirty="0"/>
              <a:t>Social problems – employment, housing, relationships</a:t>
            </a:r>
          </a:p>
          <a:p>
            <a:pPr lvl="1"/>
            <a:r>
              <a:rPr lang="en-US" dirty="0"/>
              <a:t>Mental health issues - anxiety, depression</a:t>
            </a:r>
          </a:p>
          <a:p>
            <a:pPr lvl="1"/>
            <a:r>
              <a:rPr lang="en-US" dirty="0"/>
              <a:t>Absenteeism and accidents in the workplace</a:t>
            </a:r>
          </a:p>
          <a:p>
            <a:pPr lvl="1"/>
            <a:r>
              <a:rPr lang="en-US" dirty="0"/>
              <a:t>Poor management of medical conditions</a:t>
            </a:r>
          </a:p>
        </p:txBody>
      </p:sp>
      <p:pic>
        <p:nvPicPr>
          <p:cNvPr id="4" name="Picture 3" descr="O:\Marketing\_GDarchive\_TASK\2016\2016-09-16 Font Awesome Icon Making\_FINAL\Line graph.emf">
            <a:extLst>
              <a:ext uri="{FF2B5EF4-FFF2-40B4-BE49-F238E27FC236}">
                <a16:creationId xmlns:a16="http://schemas.microsoft.com/office/drawing/2014/main" id="{3A810F2F-4756-4791-A46F-4EE4E0B191E1}"/>
              </a:ext>
            </a:extLst>
          </p:cNvPr>
          <p:cNvPicPr/>
          <p:nvPr/>
        </p:nvPicPr>
        <p:blipFill>
          <a:blip r:embed="rId3">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710842" y="1825625"/>
            <a:ext cx="668562" cy="498588"/>
          </a:xfrm>
          <a:prstGeom prst="rect">
            <a:avLst/>
          </a:prstGeom>
          <a:noFill/>
          <a:ln>
            <a:noFill/>
          </a:ln>
        </p:spPr>
      </p:pic>
    </p:spTree>
    <p:extLst>
      <p:ext uri="{BB962C8B-B14F-4D97-AF65-F5344CB8AC3E}">
        <p14:creationId xmlns:p14="http://schemas.microsoft.com/office/powerpoint/2010/main" val="144077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SBIRT?</a:t>
            </a:r>
          </a:p>
        </p:txBody>
      </p:sp>
      <p:sp>
        <p:nvSpPr>
          <p:cNvPr id="3" name="Content Placeholder 2"/>
          <p:cNvSpPr>
            <a:spLocks noGrp="1"/>
          </p:cNvSpPr>
          <p:nvPr>
            <p:ph idx="1"/>
          </p:nvPr>
        </p:nvSpPr>
        <p:spPr>
          <a:xfrm>
            <a:off x="1036862" y="1825625"/>
            <a:ext cx="7478487" cy="4351338"/>
          </a:xfrm>
        </p:spPr>
        <p:txBody>
          <a:bodyPr>
            <a:normAutofit fontScale="92500" lnSpcReduction="10000"/>
          </a:bodyPr>
          <a:lstStyle/>
          <a:p>
            <a:pPr marL="0" indent="0">
              <a:buNone/>
            </a:pPr>
            <a:r>
              <a:rPr lang="en-US" b="1" dirty="0">
                <a:solidFill>
                  <a:schemeClr val="accent1">
                    <a:lumMod val="75000"/>
                  </a:schemeClr>
                </a:solidFill>
              </a:rPr>
              <a:t>According to SAMHSA, SBIRT:</a:t>
            </a:r>
          </a:p>
          <a:p>
            <a:r>
              <a:rPr lang="en-US" sz="2600" dirty="0"/>
              <a:t>Reduces healthcare costs</a:t>
            </a:r>
          </a:p>
          <a:p>
            <a:pPr lvl="1"/>
            <a:r>
              <a:rPr lang="en-US" sz="2200" dirty="0"/>
              <a:t>Savings range from $3.81 to $5.60 for each $1.00 spent</a:t>
            </a:r>
          </a:p>
          <a:p>
            <a:pPr lvl="1"/>
            <a:r>
              <a:rPr lang="en-US" sz="2200" dirty="0"/>
              <a:t>20% fewer ED visits</a:t>
            </a:r>
          </a:p>
          <a:p>
            <a:pPr lvl="1"/>
            <a:r>
              <a:rPr lang="en-US" sz="2200" dirty="0"/>
              <a:t>37% fewer hospitalizations</a:t>
            </a:r>
          </a:p>
          <a:p>
            <a:pPr lvl="1"/>
            <a:r>
              <a:rPr lang="en-US" sz="2200" dirty="0"/>
              <a:t>46% fewer arrest</a:t>
            </a:r>
          </a:p>
          <a:p>
            <a:pPr lvl="1"/>
            <a:r>
              <a:rPr lang="en-US" sz="2200" dirty="0"/>
              <a:t>50% fewer motor vehicle accidents</a:t>
            </a:r>
          </a:p>
          <a:p>
            <a:r>
              <a:rPr lang="en-US" sz="2600" dirty="0"/>
              <a:t>Decreases severity of drug and alcohol use</a:t>
            </a:r>
          </a:p>
          <a:p>
            <a:pPr marL="0" indent="0">
              <a:buNone/>
            </a:pPr>
            <a:r>
              <a:rPr lang="en-US" b="1" dirty="0">
                <a:solidFill>
                  <a:schemeClr val="accent1">
                    <a:lumMod val="75000"/>
                  </a:schemeClr>
                </a:solidFill>
              </a:rPr>
              <a:t>SBIRT supports overall wellness</a:t>
            </a:r>
          </a:p>
          <a:p>
            <a:pPr marL="0" indent="0">
              <a:buNone/>
            </a:pPr>
            <a:r>
              <a:rPr lang="en-US" b="1" dirty="0">
                <a:solidFill>
                  <a:schemeClr val="accent1">
                    <a:lumMod val="75000"/>
                  </a:schemeClr>
                </a:solidFill>
              </a:rPr>
              <a:t>Late stage intervention can be expensive and lead to increase comorbid conditions</a:t>
            </a:r>
          </a:p>
        </p:txBody>
      </p:sp>
      <p:sp>
        <p:nvSpPr>
          <p:cNvPr id="4" name="TextBox 3">
            <a:extLst>
              <a:ext uri="{FF2B5EF4-FFF2-40B4-BE49-F238E27FC236}">
                <a16:creationId xmlns:a16="http://schemas.microsoft.com/office/drawing/2014/main" id="{37D3E597-629C-46C4-AF3C-8BBA5A295ECA}"/>
              </a:ext>
            </a:extLst>
          </p:cNvPr>
          <p:cNvSpPr txBox="1"/>
          <p:nvPr/>
        </p:nvSpPr>
        <p:spPr>
          <a:xfrm>
            <a:off x="805543" y="6411686"/>
            <a:ext cx="7478486" cy="430887"/>
          </a:xfrm>
          <a:prstGeom prst="rect">
            <a:avLst/>
          </a:prstGeom>
          <a:noFill/>
        </p:spPr>
        <p:txBody>
          <a:bodyPr wrap="square" rtlCol="0">
            <a:spAutoFit/>
          </a:bodyPr>
          <a:lstStyle/>
          <a:p>
            <a:r>
              <a:rPr lang="en-US" sz="1100" dirty="0">
                <a:hlinkClick r:id="rId2"/>
              </a:rPr>
              <a:t>https://www.integration.samhsa.gov/sbirt_issue_brief.pdf</a:t>
            </a:r>
            <a:endParaRPr lang="en-US" sz="1100" dirty="0"/>
          </a:p>
          <a:p>
            <a:endParaRPr lang="en-US" sz="1100" dirty="0"/>
          </a:p>
        </p:txBody>
      </p:sp>
      <p:pic>
        <p:nvPicPr>
          <p:cNvPr id="8" name="Picture 7" descr="O:\Marketing\_GDarchive\_TASK\2016\2016-09-16 Font Awesome Icon Making\_FINAL\Check box.emf">
            <a:extLst>
              <a:ext uri="{FF2B5EF4-FFF2-40B4-BE49-F238E27FC236}">
                <a16:creationId xmlns:a16="http://schemas.microsoft.com/office/drawing/2014/main" id="{3B39F236-D323-44E1-BA57-3687362F01DD}"/>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111" y="1843220"/>
            <a:ext cx="412863" cy="342804"/>
          </a:xfrm>
          <a:prstGeom prst="rect">
            <a:avLst/>
          </a:prstGeom>
          <a:noFill/>
          <a:ln>
            <a:noFill/>
          </a:ln>
        </p:spPr>
      </p:pic>
      <p:pic>
        <p:nvPicPr>
          <p:cNvPr id="9" name="Picture 8" descr="O:\Marketing\_GDarchive\_TASK\2016\2016-09-16 Font Awesome Icon Making\_FINAL\Check box.emf">
            <a:extLst>
              <a:ext uri="{FF2B5EF4-FFF2-40B4-BE49-F238E27FC236}">
                <a16:creationId xmlns:a16="http://schemas.microsoft.com/office/drawing/2014/main" id="{B1BC8CE7-D8A7-404F-9121-704ED604B1FF}"/>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110" y="4656625"/>
            <a:ext cx="412863" cy="342804"/>
          </a:xfrm>
          <a:prstGeom prst="rect">
            <a:avLst/>
          </a:prstGeom>
          <a:noFill/>
          <a:ln>
            <a:noFill/>
          </a:ln>
        </p:spPr>
      </p:pic>
      <p:pic>
        <p:nvPicPr>
          <p:cNvPr id="10" name="Picture 9" descr="O:\Marketing\_GDarchive\_TASK\2016\2016-09-16 Font Awesome Icon Making\_FINAL\Check box.emf">
            <a:extLst>
              <a:ext uri="{FF2B5EF4-FFF2-40B4-BE49-F238E27FC236}">
                <a16:creationId xmlns:a16="http://schemas.microsoft.com/office/drawing/2014/main" id="{9A534870-6526-4200-B365-FCD56ED625AF}"/>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109" y="5160060"/>
            <a:ext cx="412863" cy="342804"/>
          </a:xfrm>
          <a:prstGeom prst="rect">
            <a:avLst/>
          </a:prstGeom>
          <a:noFill/>
          <a:ln>
            <a:noFill/>
          </a:ln>
        </p:spPr>
      </p:pic>
    </p:spTree>
    <p:extLst>
      <p:ext uri="{BB962C8B-B14F-4D97-AF65-F5344CB8AC3E}">
        <p14:creationId xmlns:p14="http://schemas.microsoft.com/office/powerpoint/2010/main" val="163035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SBIRT Reimbursement</a:t>
            </a:r>
          </a:p>
        </p:txBody>
      </p:sp>
      <p:sp>
        <p:nvSpPr>
          <p:cNvPr id="4" name="TextBox 3">
            <a:extLst>
              <a:ext uri="{FF2B5EF4-FFF2-40B4-BE49-F238E27FC236}">
                <a16:creationId xmlns:a16="http://schemas.microsoft.com/office/drawing/2014/main" id="{37D3E597-629C-46C4-AF3C-8BBA5A295ECA}"/>
              </a:ext>
            </a:extLst>
          </p:cNvPr>
          <p:cNvSpPr txBox="1"/>
          <p:nvPr/>
        </p:nvSpPr>
        <p:spPr>
          <a:xfrm>
            <a:off x="805543" y="6411686"/>
            <a:ext cx="7478486" cy="430887"/>
          </a:xfrm>
          <a:prstGeom prst="rect">
            <a:avLst/>
          </a:prstGeom>
          <a:noFill/>
        </p:spPr>
        <p:txBody>
          <a:bodyPr wrap="square" rtlCol="0">
            <a:spAutoFit/>
          </a:bodyPr>
          <a:lstStyle/>
          <a:p>
            <a:r>
              <a:rPr lang="en-US" sz="1100" dirty="0">
                <a:hlinkClick r:id="rId3"/>
              </a:rPr>
              <a:t>https://www.integration.samhsa.gov/sbirt_issue_brief.pdf</a:t>
            </a:r>
            <a:endParaRPr lang="en-US" sz="1100" dirty="0"/>
          </a:p>
          <a:p>
            <a:endParaRPr lang="en-US" sz="1100" dirty="0"/>
          </a:p>
        </p:txBody>
      </p:sp>
      <p:pic>
        <p:nvPicPr>
          <p:cNvPr id="6" name="Picture 5">
            <a:extLst>
              <a:ext uri="{FF2B5EF4-FFF2-40B4-BE49-F238E27FC236}">
                <a16:creationId xmlns:a16="http://schemas.microsoft.com/office/drawing/2014/main" id="{906A9E4A-E7A9-401E-BE39-B0F6431AD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8497" y="1551397"/>
            <a:ext cx="6247006" cy="4586643"/>
          </a:xfrm>
          <a:prstGeom prst="rect">
            <a:avLst/>
          </a:prstGeom>
        </p:spPr>
      </p:pic>
    </p:spTree>
    <p:extLst>
      <p:ext uri="{BB962C8B-B14F-4D97-AF65-F5344CB8AC3E}">
        <p14:creationId xmlns:p14="http://schemas.microsoft.com/office/powerpoint/2010/main" val="212362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SBIRT Components</a:t>
            </a:r>
          </a:p>
        </p:txBody>
      </p:sp>
    </p:spTree>
    <p:extLst>
      <p:ext uri="{BB962C8B-B14F-4D97-AF65-F5344CB8AC3E}">
        <p14:creationId xmlns:p14="http://schemas.microsoft.com/office/powerpoint/2010/main" val="197430253"/>
      </p:ext>
    </p:extLst>
  </p:cSld>
  <p:clrMapOvr>
    <a:masterClrMapping/>
  </p:clrMapOvr>
</p:sld>
</file>

<file path=ppt/theme/theme1.xml><?xml version="1.0" encoding="utf-8"?>
<a:theme xmlns:a="http://schemas.openxmlformats.org/drawingml/2006/main" name="Office Theme">
  <a:themeElements>
    <a:clrScheme name="NDBH">
      <a:dk1>
        <a:srgbClr val="5BBFBF"/>
      </a:dk1>
      <a:lt1>
        <a:sysClr val="window" lastClr="FFFFFF"/>
      </a:lt1>
      <a:dk2>
        <a:srgbClr val="595959"/>
      </a:dk2>
      <a:lt2>
        <a:srgbClr val="F2F2F2"/>
      </a:lt2>
      <a:accent1>
        <a:srgbClr val="857CA7"/>
      </a:accent1>
      <a:accent2>
        <a:srgbClr val="FBA81A"/>
      </a:accent2>
      <a:accent3>
        <a:srgbClr val="A5A5A5"/>
      </a:accent3>
      <a:accent4>
        <a:srgbClr val="9CD8DC"/>
      </a:accent4>
      <a:accent5>
        <a:srgbClr val="C9CACC"/>
      </a:accent5>
      <a:accent6>
        <a:srgbClr val="59ABA5"/>
      </a:accent6>
      <a:hlink>
        <a:srgbClr val="186F77"/>
      </a:hlink>
      <a:folHlink>
        <a:srgbClr val="6A6D8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307944FE63F943B2A932371849BDD1" ma:contentTypeVersion="10" ma:contentTypeDescription="Create a new document." ma:contentTypeScope="" ma:versionID="d17b202f2c6147e2a1f4ef7b4813b15f">
  <xsd:schema xmlns:xsd="http://www.w3.org/2001/XMLSchema" xmlns:xs="http://www.w3.org/2001/XMLSchema" xmlns:p="http://schemas.microsoft.com/office/2006/metadata/properties" xmlns:ns2="cebe298a-2acf-4b2b-ad82-26dd1744611b" xmlns:ns3="f02a665d-921e-49a3-ab73-29db4d02bef3" targetNamespace="http://schemas.microsoft.com/office/2006/metadata/properties" ma:root="true" ma:fieldsID="e10217faa0ee6c0f1fc0fc40bb7887bd" ns2:_="" ns3:_="">
    <xsd:import namespace="cebe298a-2acf-4b2b-ad82-26dd1744611b"/>
    <xsd:import namespace="f02a665d-921e-49a3-ab73-29db4d02be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e298a-2acf-4b2b-ad82-26dd174461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2a665d-921e-49a3-ab73-29db4d02be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1DAC57-AB0E-4DBA-A67C-9CCAF9380AD6}">
  <ds:schemaRefs>
    <ds:schemaRef ds:uri="http://schemas.microsoft.com/sharepoint/v3/contenttype/forms"/>
  </ds:schemaRefs>
</ds:datastoreItem>
</file>

<file path=customXml/itemProps2.xml><?xml version="1.0" encoding="utf-8"?>
<ds:datastoreItem xmlns:ds="http://schemas.openxmlformats.org/officeDocument/2006/customXml" ds:itemID="{7FDB1EFF-0742-475A-A1CA-7353ACD5F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be298a-2acf-4b2b-ad82-26dd1744611b"/>
    <ds:schemaRef ds:uri="f02a665d-921e-49a3-ab73-29db4d02b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D235A6-7FC5-42E1-A635-C7C1EC342461}">
  <ds:schemaRefs>
    <ds:schemaRef ds:uri="cebe298a-2acf-4b2b-ad82-26dd1744611b"/>
    <ds:schemaRef ds:uri="http://purl.org/dc/terms/"/>
    <ds:schemaRef ds:uri="http://schemas.microsoft.com/office/2006/documentManagement/types"/>
    <ds:schemaRef ds:uri="http://schemas.microsoft.com/office/2006/metadata/properties"/>
    <ds:schemaRef ds:uri="f02a665d-921e-49a3-ab73-29db4d02bef3"/>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766</TotalTime>
  <Words>3776</Words>
  <Application>Microsoft Office PowerPoint</Application>
  <PresentationFormat>On-screen Show (4:3)</PresentationFormat>
  <Paragraphs>471</Paragraphs>
  <Slides>54</Slides>
  <Notes>21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Arial Black</vt:lpstr>
      <vt:lpstr>Calibri</vt:lpstr>
      <vt:lpstr>Calibri Light</vt:lpstr>
      <vt:lpstr>Office Theme</vt:lpstr>
      <vt:lpstr>PowerPoint Presentation</vt:lpstr>
      <vt:lpstr>Disclaimer</vt:lpstr>
      <vt:lpstr>Agenda</vt:lpstr>
      <vt:lpstr>What is SBIRT?</vt:lpstr>
      <vt:lpstr>SBIRT Framework</vt:lpstr>
      <vt:lpstr>Consequences of Substance Use</vt:lpstr>
      <vt:lpstr>Why Implement SBIRT?</vt:lpstr>
      <vt:lpstr>SBIRT Reimbursement</vt:lpstr>
      <vt:lpstr>SBIRT Components</vt:lpstr>
      <vt:lpstr>Universal Screening</vt:lpstr>
      <vt:lpstr>Screening</vt:lpstr>
      <vt:lpstr>Full Screening</vt:lpstr>
      <vt:lpstr>Clinic Workflow - Screening</vt:lpstr>
      <vt:lpstr>SBIRT Pathway</vt:lpstr>
      <vt:lpstr>Brief Intervention</vt:lpstr>
      <vt:lpstr>Low Risk: Education</vt:lpstr>
      <vt:lpstr>Risky Behavior: Brief Intervention</vt:lpstr>
      <vt:lpstr>Brief Intervention</vt:lpstr>
      <vt:lpstr>Brief Intervention Activates</vt:lpstr>
      <vt:lpstr>Brief Intervention Activates</vt:lpstr>
      <vt:lpstr>Brief Intervention Activates</vt:lpstr>
      <vt:lpstr>Brief Intervention Activates</vt:lpstr>
      <vt:lpstr>Brief Intervention Activates</vt:lpstr>
      <vt:lpstr>Brief Intervention</vt:lpstr>
      <vt:lpstr>Referral to Treatment</vt:lpstr>
      <vt:lpstr>SBIRT for Adolescents</vt:lpstr>
      <vt:lpstr>Why Implement SBIRT with Adolescents</vt:lpstr>
      <vt:lpstr>CRAFFT</vt:lpstr>
      <vt:lpstr>CRAFFT</vt:lpstr>
      <vt:lpstr>Adolescent Screening</vt:lpstr>
      <vt:lpstr>Implementation</vt:lpstr>
      <vt:lpstr>Implementation</vt:lpstr>
      <vt:lpstr>PowerPoint Presentation</vt:lpstr>
      <vt:lpstr>Implementation Best Practices</vt:lpstr>
      <vt:lpstr>Implementation Considerations</vt:lpstr>
      <vt:lpstr>Patient Testimonial</vt:lpstr>
      <vt:lpstr>Questions</vt:lpstr>
      <vt:lpstr>Appendix</vt:lpstr>
      <vt:lpstr>Resources</vt:lpstr>
      <vt:lpstr>Resources</vt:lpstr>
      <vt:lpstr>Screening Tools</vt:lpstr>
      <vt:lpstr>NIDA Quick Screen</vt:lpstr>
      <vt:lpstr>NIDA-Modified ASSIST</vt:lpstr>
      <vt:lpstr>NIDA-Modified ASSIST Scoring</vt:lpstr>
      <vt:lpstr>DAST Pre-screening</vt:lpstr>
      <vt:lpstr>DAST</vt:lpstr>
      <vt:lpstr>DAST Scoring</vt:lpstr>
      <vt:lpstr>AUDIT Pre-Screen </vt:lpstr>
      <vt:lpstr>AUDIT</vt:lpstr>
      <vt:lpstr>AUDIT Scoring</vt:lpstr>
      <vt:lpstr>CAGE</vt:lpstr>
      <vt:lpstr>CRAFFT</vt:lpstr>
      <vt:lpstr>CRAFFT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Woodford, Liz</dc:creator>
  <cp:lastModifiedBy>Cordell, McKenzie</cp:lastModifiedBy>
  <cp:revision>37</cp:revision>
  <dcterms:created xsi:type="dcterms:W3CDTF">2020-04-19T17:53:04Z</dcterms:created>
  <dcterms:modified xsi:type="dcterms:W3CDTF">2020-05-01T20:39:00Z</dcterms:modified>
</cp:coreProperties>
</file>